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A9B8D-DD8C-47B7-8BFE-C5AF79DF53D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00914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5AC02-BBE2-4C59-BD76-D69A428846C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2721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85BF7C-B3FE-4209-9BBA-A2F20E460C4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9697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507D82-4A5F-46BF-ACE5-A8E397E5934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1574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D77A2-0F8C-40B2-B6B4-71CFCF55AE3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2667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520BA-1F48-4000-922C-F0C967B246B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830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F2767-6477-493B-BF33-E772C8418FF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58944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839CD-9834-42C1-8D22-E9B0D9CDEDE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88781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4374C-1D56-4C42-8743-86020E4E1D6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30742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DD4DF-4C3E-4410-B7EA-3B4D1C9B24C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92875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F5598-4F6B-4648-B8C1-4CD93008CA4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73161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B4CED15-1512-4D30-8A3B-B976ECF0A13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1116013" y="404813"/>
            <a:ext cx="7129462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>
              <a:lnSpc>
                <a:spcPct val="110000"/>
              </a:lnSpc>
            </a:pPr>
            <a:r>
              <a:rPr lang="en-US" sz="4400" b="1">
                <a:solidFill>
                  <a:srgbClr val="FF0000"/>
                </a:solidFill>
                <a:sym typeface="Arial" charset="0"/>
              </a:rPr>
              <a:t>Unit 10</a:t>
            </a:r>
            <a:r>
              <a:rPr lang="en-US" sz="4000" b="1">
                <a:solidFill>
                  <a:srgbClr val="FF0000"/>
                </a:solidFill>
                <a:sym typeface="Arial" charset="0"/>
              </a:rPr>
              <a:t>  </a:t>
            </a:r>
            <a:endParaRPr lang="zh-CN" altLang="en-US" sz="4000" b="1">
              <a:solidFill>
                <a:srgbClr val="FF0000"/>
              </a:solidFill>
              <a:sym typeface="Arial" charset="0"/>
            </a:endParaRPr>
          </a:p>
          <a:p>
            <a:pPr eaLnBrk="0" hangingPunct="0">
              <a:lnSpc>
                <a:spcPct val="110000"/>
              </a:lnSpc>
            </a:pPr>
            <a:r>
              <a:rPr lang="en-US" sz="4000" b="1">
                <a:latin typeface="Times New Roman" pitchFamily="18" charset="0"/>
                <a:sym typeface="Arial" charset="0"/>
              </a:rPr>
              <a:t>If you go to the party, you’ll have a great time!</a:t>
            </a:r>
            <a:endParaRPr lang="en-US" sz="3200">
              <a:latin typeface="Times New Roman" pitchFamily="18" charset="0"/>
            </a:endParaRPr>
          </a:p>
        </p:txBody>
      </p:sp>
      <p:pic>
        <p:nvPicPr>
          <p:cNvPr id="7270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2809875"/>
            <a:ext cx="4465638" cy="340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4"/>
          <p:cNvSpPr>
            <a:spLocks noChangeArrowheads="1"/>
          </p:cNvSpPr>
          <p:nvPr/>
        </p:nvSpPr>
        <p:spPr bwMode="auto">
          <a:xfrm>
            <a:off x="395288" y="1341438"/>
            <a:ext cx="8424862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0" hangingPunct="0">
              <a:lnSpc>
                <a:spcPct val="115000"/>
              </a:lnSpc>
            </a:pPr>
            <a:r>
              <a:rPr lang="en-US" sz="3200">
                <a:latin typeface="Times New Roman" pitchFamily="18" charset="0"/>
                <a:sym typeface="Arial" charset="0"/>
              </a:rPr>
              <a:t>A: What do you think I should do? Can you give me some advice?</a:t>
            </a:r>
            <a:endParaRPr lang="zh-CN" altLang="en-US" sz="3200">
              <a:latin typeface="Times New Roman" pitchFamily="18" charset="0"/>
              <a:sym typeface="Arial" charset="0"/>
            </a:endParaRPr>
          </a:p>
          <a:p>
            <a:pPr marL="342900" indent="-342900" algn="l" eaLnBrk="0" hangingPunct="0">
              <a:lnSpc>
                <a:spcPct val="115000"/>
              </a:lnSpc>
            </a:pPr>
            <a:r>
              <a:rPr lang="en-US" sz="3200">
                <a:latin typeface="Times New Roman" pitchFamily="18" charset="0"/>
                <a:sym typeface="Arial" charset="0"/>
              </a:rPr>
              <a:t>B: I think you should join the Lions.</a:t>
            </a:r>
            <a:endParaRPr lang="zh-CN" altLang="en-US" sz="3200">
              <a:latin typeface="Times New Roman" pitchFamily="18" charset="0"/>
              <a:sym typeface="Arial" charset="0"/>
            </a:endParaRPr>
          </a:p>
          <a:p>
            <a:pPr marL="342900" indent="-342900" algn="l" eaLnBrk="0" hangingPunct="0">
              <a:lnSpc>
                <a:spcPct val="115000"/>
              </a:lnSpc>
            </a:pPr>
            <a:r>
              <a:rPr lang="en-US" sz="3200">
                <a:latin typeface="Times New Roman" pitchFamily="18" charset="0"/>
                <a:sym typeface="Arial" charset="0"/>
              </a:rPr>
              <a:t>A: But </a:t>
            </a:r>
            <a:r>
              <a:rPr lang="en-US" sz="3200">
                <a:solidFill>
                  <a:srgbClr val="FF3300"/>
                </a:solidFill>
                <a:latin typeface="Times New Roman" pitchFamily="18" charset="0"/>
                <a:sym typeface="Arial" charset="0"/>
              </a:rPr>
              <a:t>if </a:t>
            </a:r>
            <a:r>
              <a:rPr lang="en-US" sz="3200">
                <a:latin typeface="Times New Roman" pitchFamily="18" charset="0"/>
                <a:sym typeface="Arial" charset="0"/>
              </a:rPr>
              <a:t>I join the Lions now, I</a:t>
            </a:r>
            <a:r>
              <a:rPr lang="en-US" sz="3200">
                <a:solidFill>
                  <a:srgbClr val="FF3300"/>
                </a:solidFill>
                <a:latin typeface="Times New Roman" pitchFamily="18" charset="0"/>
                <a:sym typeface="Arial" charset="0"/>
              </a:rPr>
              <a:t>’ll</a:t>
            </a:r>
            <a:r>
              <a:rPr lang="en-US" sz="3200">
                <a:latin typeface="Times New Roman" pitchFamily="18" charset="0"/>
                <a:sym typeface="Arial" charset="0"/>
              </a:rPr>
              <a:t> </a:t>
            </a:r>
            <a:endParaRPr lang="zh-CN" altLang="en-US" sz="3200">
              <a:latin typeface="Times New Roman" pitchFamily="18" charset="0"/>
              <a:sym typeface="Arial" charset="0"/>
            </a:endParaRPr>
          </a:p>
          <a:p>
            <a:pPr marL="342900" indent="-342900" algn="l" eaLnBrk="0" hangingPunct="0">
              <a:lnSpc>
                <a:spcPct val="115000"/>
              </a:lnSpc>
            </a:pPr>
            <a:r>
              <a:rPr lang="en-US" sz="3200">
                <a:latin typeface="Times New Roman" pitchFamily="18" charset="0"/>
                <a:sym typeface="Arial" charset="0"/>
              </a:rPr>
              <a:t>     never go to college.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81923" name="Text Box 5"/>
          <p:cNvSpPr>
            <a:spLocks noChangeArrowheads="1"/>
          </p:cNvSpPr>
          <p:nvPr/>
        </p:nvSpPr>
        <p:spPr bwMode="auto">
          <a:xfrm>
            <a:off x="444500" y="627063"/>
            <a:ext cx="3048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3200">
                <a:solidFill>
                  <a:srgbClr val="FF3399"/>
                </a:solidFill>
                <a:latin typeface="Times New Roman" pitchFamily="18" charset="0"/>
                <a:sym typeface="Arial" charset="0"/>
              </a:rPr>
              <a:t>Example:</a:t>
            </a:r>
            <a:endParaRPr lang="zh-CN" altLang="en-US" sz="3200">
              <a:latin typeface="Times New Roman" pitchFamily="18" charset="0"/>
            </a:endParaRPr>
          </a:p>
        </p:txBody>
      </p:sp>
      <p:pic>
        <p:nvPicPr>
          <p:cNvPr id="8192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4652963"/>
            <a:ext cx="7272338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3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4"/>
          <p:cNvSpPr>
            <a:spLocks noChangeArrowheads="1"/>
          </p:cNvSpPr>
          <p:nvPr/>
        </p:nvSpPr>
        <p:spPr bwMode="auto">
          <a:xfrm>
            <a:off x="250825" y="836613"/>
            <a:ext cx="2663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 b="1">
                <a:solidFill>
                  <a:srgbClr val="FF00FF"/>
                </a:solidFill>
                <a:latin typeface="Times New Roman" pitchFamily="18" charset="0"/>
                <a:sym typeface="Arial" charset="0"/>
              </a:rPr>
              <a:t>选词填空。</a:t>
            </a:r>
            <a:endParaRPr lang="en-US" sz="3200">
              <a:latin typeface="Times New Roman" pitchFamily="18" charset="0"/>
            </a:endParaRPr>
          </a:p>
        </p:txBody>
      </p:sp>
      <p:sp>
        <p:nvSpPr>
          <p:cNvPr id="82947" name="Rectangle 6"/>
          <p:cNvSpPr>
            <a:spLocks noChangeArrowheads="1"/>
          </p:cNvSpPr>
          <p:nvPr/>
        </p:nvSpPr>
        <p:spPr bwMode="auto">
          <a:xfrm>
            <a:off x="323850" y="2997200"/>
            <a:ext cx="8675688" cy="372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</a:pPr>
            <a:r>
              <a:rPr lang="en-US" sz="3600" b="1">
                <a:latin typeface="Times New Roman" pitchFamily="18" charset="0"/>
                <a:sym typeface="Arial" charset="0"/>
              </a:rPr>
              <a:t>1. If you walk there, you’ll be late for the </a:t>
            </a:r>
            <a:endParaRPr lang="zh-CN" altLang="en-US" sz="3600" b="1">
              <a:latin typeface="Times New Roman" pitchFamily="18" charset="0"/>
              <a:sym typeface="Arial" charset="0"/>
            </a:endParaRPr>
          </a:p>
          <a:p>
            <a:pPr algn="l" eaLnBrk="0" hangingPunct="0">
              <a:lnSpc>
                <a:spcPct val="110000"/>
              </a:lnSpc>
            </a:pPr>
            <a:r>
              <a:rPr lang="en-US" sz="3600" b="1">
                <a:latin typeface="Times New Roman" pitchFamily="18" charset="0"/>
                <a:sym typeface="Arial" charset="0"/>
              </a:rPr>
              <a:t>    ________. </a:t>
            </a:r>
            <a:endParaRPr lang="zh-CN" altLang="en-US" sz="3600" b="1">
              <a:latin typeface="Times New Roman" pitchFamily="18" charset="0"/>
              <a:sym typeface="Arial" charset="0"/>
            </a:endParaRPr>
          </a:p>
          <a:p>
            <a:pPr algn="l" eaLnBrk="0" hangingPunct="0">
              <a:lnSpc>
                <a:spcPct val="110000"/>
              </a:lnSpc>
            </a:pPr>
            <a:r>
              <a:rPr lang="en-US" sz="3600" b="1">
                <a:latin typeface="Times New Roman" pitchFamily="18" charset="0"/>
                <a:sym typeface="Arial" charset="0"/>
              </a:rPr>
              <a:t>2. If they watch a _______ at the party, </a:t>
            </a:r>
            <a:endParaRPr lang="zh-CN" altLang="en-US" sz="3600" b="1">
              <a:latin typeface="Times New Roman" pitchFamily="18" charset="0"/>
              <a:sym typeface="Arial" charset="0"/>
            </a:endParaRPr>
          </a:p>
          <a:p>
            <a:pPr algn="l" eaLnBrk="0" hangingPunct="0">
              <a:lnSpc>
                <a:spcPct val="110000"/>
              </a:lnSpc>
            </a:pPr>
            <a:r>
              <a:rPr lang="en-US" sz="3600" b="1">
                <a:latin typeface="Times New Roman" pitchFamily="18" charset="0"/>
                <a:sym typeface="Arial" charset="0"/>
              </a:rPr>
              <a:t>    some students will be bored. </a:t>
            </a:r>
            <a:endParaRPr lang="zh-CN" altLang="en-US" sz="3600" b="1">
              <a:latin typeface="Times New Roman" pitchFamily="18" charset="0"/>
              <a:sym typeface="Arial" charset="0"/>
            </a:endParaRPr>
          </a:p>
          <a:p>
            <a:pPr algn="l" eaLnBrk="0" hangingPunct="0">
              <a:lnSpc>
                <a:spcPct val="110000"/>
              </a:lnSpc>
            </a:pPr>
            <a:r>
              <a:rPr lang="en-US" sz="3600" b="1">
                <a:latin typeface="Times New Roman" pitchFamily="18" charset="0"/>
                <a:sym typeface="Arial" charset="0"/>
              </a:rPr>
              <a:t>3. I don’t know what to do, can you give me </a:t>
            </a:r>
            <a:endParaRPr lang="zh-CN" altLang="en-US" sz="3600" b="1">
              <a:latin typeface="Times New Roman" pitchFamily="18" charset="0"/>
              <a:sym typeface="Arial" charset="0"/>
            </a:endParaRPr>
          </a:p>
          <a:p>
            <a:pPr algn="l" eaLnBrk="0" hangingPunct="0">
              <a:lnSpc>
                <a:spcPct val="110000"/>
              </a:lnSpc>
            </a:pPr>
            <a:r>
              <a:rPr lang="en-US" sz="3600" b="1">
                <a:latin typeface="Times New Roman" pitchFamily="18" charset="0"/>
                <a:sym typeface="Arial" charset="0"/>
              </a:rPr>
              <a:t>    some ________?  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82948" name="Rectangle 35"/>
          <p:cNvSpPr>
            <a:spLocks noChangeArrowheads="1"/>
          </p:cNvSpPr>
          <p:nvPr/>
        </p:nvSpPr>
        <p:spPr bwMode="auto">
          <a:xfrm>
            <a:off x="684213" y="1628775"/>
            <a:ext cx="7488237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eaLnBrk="0" hangingPunct="0">
              <a:lnSpc>
                <a:spcPct val="120000"/>
              </a:lnSpc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meeting,    video,      chocolate,    taxi, </a:t>
            </a:r>
            <a:endParaRPr lang="zh-CN" altLang="en-US" sz="3600" b="1">
              <a:solidFill>
                <a:srgbClr val="FF0000"/>
              </a:solidFill>
              <a:latin typeface="Times New Roman" pitchFamily="18" charset="0"/>
              <a:sym typeface="Arial" charset="0"/>
            </a:endParaRPr>
          </a:p>
          <a:p>
            <a:pPr algn="l" eaLnBrk="0" hangingPunct="0">
              <a:lnSpc>
                <a:spcPct val="120000"/>
              </a:lnSpc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upset,       advice,      organize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82949" name="Rectangle 17"/>
          <p:cNvSpPr>
            <a:spLocks noChangeArrowheads="1"/>
          </p:cNvSpPr>
          <p:nvPr/>
        </p:nvSpPr>
        <p:spPr bwMode="auto">
          <a:xfrm>
            <a:off x="822325" y="3656013"/>
            <a:ext cx="1733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meeting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82950" name="Rectangle 18"/>
          <p:cNvSpPr>
            <a:spLocks noChangeArrowheads="1"/>
          </p:cNvSpPr>
          <p:nvPr/>
        </p:nvSpPr>
        <p:spPr bwMode="auto">
          <a:xfrm>
            <a:off x="4067175" y="4292600"/>
            <a:ext cx="1225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video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82951" name="Rectangle 19"/>
          <p:cNvSpPr>
            <a:spLocks noChangeArrowheads="1"/>
          </p:cNvSpPr>
          <p:nvPr/>
        </p:nvSpPr>
        <p:spPr bwMode="auto">
          <a:xfrm>
            <a:off x="2135188" y="6100763"/>
            <a:ext cx="142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advice</a:t>
            </a:r>
            <a:endParaRPr lang="en-US" altLang="zh-CN" sz="3200">
              <a:latin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prLst="gradientSize: 0.1">
                                      <p:cBhvr>
                                        <p:cTn id="14" dur="10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prLst="gradientSize: 0.1">
                                      <p:cBhvr>
                                        <p:cTn id="19" dur="1000"/>
                                        <p:tgtEl>
                                          <p:spTgt spid="82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 bldLvl="0" autoUpdateAnimBg="0"/>
      <p:bldP spid="82947" grpId="0" bldLvl="0" autoUpdateAnimBg="0"/>
      <p:bldP spid="82948" grpId="0" bldLvl="0"/>
      <p:bldP spid="82949" grpId="0" bldLvl="0" autoUpdateAnimBg="0"/>
      <p:bldP spid="82950" grpId="0" bldLvl="0" autoUpdateAnimBg="0"/>
      <p:bldP spid="82951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矩形 23"/>
          <p:cNvSpPr>
            <a:spLocks noChangeArrowheads="1"/>
          </p:cNvSpPr>
          <p:nvPr/>
        </p:nvSpPr>
        <p:spPr bwMode="auto">
          <a:xfrm>
            <a:off x="433388" y="1917700"/>
            <a:ext cx="8739187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20000"/>
              </a:lnSpc>
            </a:pPr>
            <a:r>
              <a:rPr lang="en-US" sz="3200" b="1">
                <a:latin typeface="Times New Roman" pitchFamily="18" charset="0"/>
                <a:sym typeface="Arial" charset="0"/>
              </a:rPr>
              <a:t>4. What will happen if she _________ a </a:t>
            </a:r>
            <a:endParaRPr lang="zh-CN" altLang="en-US" sz="3200" b="1">
              <a:latin typeface="Times New Roman" pitchFamily="18" charset="0"/>
              <a:sym typeface="Arial" charset="0"/>
            </a:endParaRPr>
          </a:p>
          <a:p>
            <a:pPr algn="l" eaLnBrk="0" hangingPunct="0">
              <a:lnSpc>
                <a:spcPct val="120000"/>
              </a:lnSpc>
            </a:pPr>
            <a:r>
              <a:rPr lang="en-US" sz="3200" b="1">
                <a:latin typeface="Times New Roman" pitchFamily="18" charset="0"/>
                <a:sym typeface="Arial" charset="0"/>
              </a:rPr>
              <a:t>    soccer game on Saturday? </a:t>
            </a:r>
            <a:endParaRPr lang="zh-CN" altLang="en-US" sz="3200" b="1">
              <a:latin typeface="Times New Roman" pitchFamily="18" charset="0"/>
              <a:sym typeface="Arial" charset="0"/>
            </a:endParaRPr>
          </a:p>
          <a:p>
            <a:pPr algn="l" eaLnBrk="0" hangingPunct="0">
              <a:lnSpc>
                <a:spcPct val="120000"/>
              </a:lnSpc>
            </a:pPr>
            <a:r>
              <a:rPr lang="en-US" sz="3200" b="1">
                <a:latin typeface="Times New Roman" pitchFamily="18" charset="0"/>
                <a:sym typeface="Arial" charset="0"/>
              </a:rPr>
              <a:t>5. If she doesn’t come home on time, her </a:t>
            </a:r>
            <a:endParaRPr lang="zh-CN" altLang="en-US" sz="3200" b="1">
              <a:latin typeface="Times New Roman" pitchFamily="18" charset="0"/>
              <a:sym typeface="Arial" charset="0"/>
            </a:endParaRPr>
          </a:p>
          <a:p>
            <a:pPr algn="l" eaLnBrk="0" hangingPunct="0">
              <a:lnSpc>
                <a:spcPct val="120000"/>
              </a:lnSpc>
            </a:pPr>
            <a:r>
              <a:rPr lang="en-US" sz="3200" b="1">
                <a:latin typeface="Times New Roman" pitchFamily="18" charset="0"/>
                <a:sym typeface="Arial" charset="0"/>
              </a:rPr>
              <a:t>    parents will be ________. </a:t>
            </a:r>
            <a:endParaRPr lang="zh-CN" altLang="en-US" sz="3200" b="1">
              <a:latin typeface="Times New Roman" pitchFamily="18" charset="0"/>
              <a:sym typeface="Arial" charset="0"/>
            </a:endParaRPr>
          </a:p>
          <a:p>
            <a:pPr algn="l" eaLnBrk="0" hangingPunct="0">
              <a:lnSpc>
                <a:spcPct val="120000"/>
              </a:lnSpc>
            </a:pPr>
            <a:r>
              <a:rPr lang="en-US" sz="3200" b="1">
                <a:latin typeface="Times New Roman" pitchFamily="18" charset="0"/>
                <a:sym typeface="Arial" charset="0"/>
              </a:rPr>
              <a:t>6. If it rains tomorrow, we’ll take a </a:t>
            </a:r>
            <a:endParaRPr lang="zh-CN" altLang="en-US" sz="3200" b="1">
              <a:latin typeface="Times New Roman" pitchFamily="18" charset="0"/>
              <a:sym typeface="Arial" charset="0"/>
            </a:endParaRPr>
          </a:p>
          <a:p>
            <a:pPr algn="l" eaLnBrk="0" hangingPunct="0">
              <a:lnSpc>
                <a:spcPct val="120000"/>
              </a:lnSpc>
            </a:pPr>
            <a:r>
              <a:rPr lang="en-US" sz="3200" b="1">
                <a:latin typeface="Times New Roman" pitchFamily="18" charset="0"/>
                <a:sym typeface="Arial" charset="0"/>
              </a:rPr>
              <a:t>    _______ there. </a:t>
            </a:r>
            <a:endParaRPr lang="zh-CN" altLang="en-US" sz="3200" b="1">
              <a:latin typeface="Times New Roman" pitchFamily="18" charset="0"/>
              <a:sym typeface="Arial" charset="0"/>
            </a:endParaRPr>
          </a:p>
          <a:p>
            <a:pPr algn="l" eaLnBrk="0" hangingPunct="0">
              <a:lnSpc>
                <a:spcPct val="120000"/>
              </a:lnSpc>
            </a:pPr>
            <a:r>
              <a:rPr lang="en-US" sz="3200" b="1">
                <a:latin typeface="Times New Roman" pitchFamily="18" charset="0"/>
                <a:sym typeface="Arial" charset="0"/>
              </a:rPr>
              <a:t>7. If he eats too much _________, he’ll be </a:t>
            </a:r>
            <a:endParaRPr lang="zh-CN" altLang="en-US" sz="3200" b="1">
              <a:latin typeface="Times New Roman" pitchFamily="18" charset="0"/>
              <a:sym typeface="Arial" charset="0"/>
            </a:endParaRPr>
          </a:p>
          <a:p>
            <a:pPr algn="l" eaLnBrk="0" hangingPunct="0">
              <a:lnSpc>
                <a:spcPct val="120000"/>
              </a:lnSpc>
            </a:pPr>
            <a:r>
              <a:rPr lang="en-US" sz="3200" b="1">
                <a:latin typeface="Times New Roman" pitchFamily="18" charset="0"/>
                <a:sym typeface="Arial" charset="0"/>
              </a:rPr>
              <a:t>    very heavy. 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83971" name="Rectangle 21"/>
          <p:cNvSpPr>
            <a:spLocks noChangeArrowheads="1"/>
          </p:cNvSpPr>
          <p:nvPr/>
        </p:nvSpPr>
        <p:spPr bwMode="auto">
          <a:xfrm>
            <a:off x="5076825" y="1917700"/>
            <a:ext cx="2038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organizes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83972" name="Rectangle 22"/>
          <p:cNvSpPr>
            <a:spLocks noChangeArrowheads="1"/>
          </p:cNvSpPr>
          <p:nvPr/>
        </p:nvSpPr>
        <p:spPr bwMode="auto">
          <a:xfrm>
            <a:off x="3597275" y="3538538"/>
            <a:ext cx="1225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upset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83973" name="Rectangle 23"/>
          <p:cNvSpPr>
            <a:spLocks noChangeArrowheads="1"/>
          </p:cNvSpPr>
          <p:nvPr/>
        </p:nvSpPr>
        <p:spPr bwMode="auto">
          <a:xfrm>
            <a:off x="1203325" y="4791075"/>
            <a:ext cx="920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taxi</a:t>
            </a:r>
            <a:endParaRPr lang="en-US" sz="3200">
              <a:latin typeface="Times New Roman" pitchFamily="18" charset="0"/>
            </a:endParaRPr>
          </a:p>
        </p:txBody>
      </p:sp>
      <p:sp>
        <p:nvSpPr>
          <p:cNvPr id="83974" name="Rectangle 24"/>
          <p:cNvSpPr>
            <a:spLocks noChangeArrowheads="1"/>
          </p:cNvSpPr>
          <p:nvPr/>
        </p:nvSpPr>
        <p:spPr bwMode="auto">
          <a:xfrm>
            <a:off x="4210050" y="5300663"/>
            <a:ext cx="201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chocolate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83975" name="Rectangle 35"/>
          <p:cNvSpPr>
            <a:spLocks noChangeArrowheads="1"/>
          </p:cNvSpPr>
          <p:nvPr/>
        </p:nvSpPr>
        <p:spPr bwMode="auto">
          <a:xfrm>
            <a:off x="466725" y="404813"/>
            <a:ext cx="7486650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eaLnBrk="0" hangingPunct="0">
              <a:lnSpc>
                <a:spcPct val="120000"/>
              </a:lnSpc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meeting,    video,      chocolate,    taxi, </a:t>
            </a:r>
            <a:endParaRPr lang="zh-CN" altLang="en-US" sz="3600" b="1">
              <a:solidFill>
                <a:srgbClr val="FF0000"/>
              </a:solidFill>
              <a:latin typeface="Times New Roman" pitchFamily="18" charset="0"/>
              <a:sym typeface="Arial" charset="0"/>
            </a:endParaRPr>
          </a:p>
          <a:p>
            <a:pPr algn="l" eaLnBrk="0" hangingPunct="0">
              <a:lnSpc>
                <a:spcPct val="120000"/>
              </a:lnSpc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upset,       advice,      organize</a:t>
            </a:r>
            <a:endParaRPr lang="en-US" altLang="zh-CN" sz="3200">
              <a:latin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3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3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 bldLvl="0" autoUpdateAnimBg="0"/>
      <p:bldP spid="83971" grpId="0" bldLvl="0" autoUpdateAnimBg="0"/>
      <p:bldP spid="83972" grpId="0" bldLvl="0" autoUpdateAnimBg="0"/>
      <p:bldP spid="83973" grpId="0" bldLvl="0" autoUpdateAnimBg="0"/>
      <p:bldP spid="83974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571500"/>
            <a:ext cx="6769100" cy="696913"/>
          </a:xfrm>
          <a:noFill/>
          <a:ln/>
        </p:spPr>
        <p:txBody>
          <a:bodyPr/>
          <a:lstStyle/>
          <a:p>
            <a:r>
              <a:rPr lang="en-US" sz="3600" b="1">
                <a:solidFill>
                  <a:srgbClr val="0000FF"/>
                </a:solidFill>
                <a:latin typeface="Times New Roman" pitchFamily="18" charset="0"/>
                <a:sym typeface="Times New Roman" pitchFamily="18" charset="0"/>
              </a:rPr>
              <a:t>1. </a:t>
            </a: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  <a:sym typeface="Times New Roman" pitchFamily="18" charset="0"/>
              </a:rPr>
              <a:t>根据句意和首字母补全单词。</a:t>
            </a:r>
            <a:endParaRPr lang="en-US"/>
          </a:p>
        </p:txBody>
      </p:sp>
      <p:sp>
        <p:nvSpPr>
          <p:cNvPr id="84995" name="内容占位符 2"/>
          <p:cNvSpPr>
            <a:spLocks noGrp="1" noChangeArrowheads="1"/>
          </p:cNvSpPr>
          <p:nvPr>
            <p:ph idx="1"/>
          </p:nvPr>
        </p:nvSpPr>
        <p:spPr>
          <a:xfrm>
            <a:off x="395288" y="1268413"/>
            <a:ext cx="8353425" cy="44656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685800" indent="-685800">
              <a:spcBef>
                <a:spcPct val="0"/>
              </a:spcBef>
            </a:pPr>
            <a:r>
              <a:rPr lang="en-US">
                <a:sym typeface="Times New Roman" pitchFamily="18" charset="0"/>
              </a:rPr>
              <a:t>1. My cousin is an a _____ in the Middle </a:t>
            </a:r>
            <a:endParaRPr lang="zh-CN" altLang="en-US">
              <a:sym typeface="Times New Roman" pitchFamily="18" charset="0"/>
            </a:endParaRPr>
          </a:p>
          <a:p>
            <a:pPr marL="685800" indent="-685800">
              <a:spcBef>
                <a:spcPct val="0"/>
              </a:spcBef>
            </a:pPr>
            <a:r>
              <a:rPr lang="en-US">
                <a:sym typeface="Times New Roman" pitchFamily="18" charset="0"/>
              </a:rPr>
              <a:t>    East.</a:t>
            </a:r>
            <a:endParaRPr lang="zh-CN" altLang="en-US">
              <a:sym typeface="Times New Roman" pitchFamily="18" charset="0"/>
            </a:endParaRPr>
          </a:p>
          <a:p>
            <a:pPr marL="685800" indent="-685800">
              <a:spcBef>
                <a:spcPct val="0"/>
              </a:spcBef>
            </a:pPr>
            <a:r>
              <a:rPr lang="en-US">
                <a:sym typeface="Times New Roman" pitchFamily="18" charset="0"/>
              </a:rPr>
              <a:t>2. </a:t>
            </a:r>
            <a:r>
              <a:rPr lang="en-US"/>
              <a:t>Well, if you could t_____ through only </a:t>
            </a:r>
            <a:endParaRPr lang="zh-CN" altLang="en-US"/>
          </a:p>
          <a:p>
            <a:pPr marL="685800" indent="-685800">
              <a:spcBef>
                <a:spcPct val="0"/>
              </a:spcBef>
            </a:pPr>
            <a:r>
              <a:rPr lang="en-US"/>
              <a:t>    one European country, which would </a:t>
            </a:r>
            <a:endParaRPr lang="zh-CN" altLang="en-US"/>
          </a:p>
          <a:p>
            <a:pPr marL="685800" indent="-685800">
              <a:spcBef>
                <a:spcPct val="0"/>
              </a:spcBef>
            </a:pPr>
            <a:r>
              <a:rPr lang="en-US"/>
              <a:t>    you choose? </a:t>
            </a:r>
            <a:endParaRPr lang="zh-CN" altLang="en-US"/>
          </a:p>
          <a:p>
            <a:pPr marL="685800" indent="-685800">
              <a:spcBef>
                <a:spcPct val="0"/>
              </a:spcBef>
            </a:pPr>
            <a:r>
              <a:rPr lang="en-US">
                <a:sym typeface="Times New Roman" pitchFamily="18" charset="0"/>
              </a:rPr>
              <a:t>3. If you work really hard, you’ll be </a:t>
            </a:r>
            <a:endParaRPr lang="zh-CN" altLang="en-US">
              <a:sym typeface="Times New Roman" pitchFamily="18" charset="0"/>
            </a:endParaRPr>
          </a:p>
          <a:p>
            <a:pPr marL="685800" indent="-685800">
              <a:spcBef>
                <a:spcPct val="0"/>
              </a:spcBef>
            </a:pPr>
            <a:r>
              <a:rPr lang="en-US">
                <a:sym typeface="Times New Roman" pitchFamily="18" charset="0"/>
              </a:rPr>
              <a:t>    f______.</a:t>
            </a:r>
            <a:endParaRPr lang="zh-CN" altLang="en-US"/>
          </a:p>
        </p:txBody>
      </p:sp>
      <p:sp>
        <p:nvSpPr>
          <p:cNvPr id="84996" name="矩形 4"/>
          <p:cNvSpPr>
            <a:spLocks noChangeArrowheads="1"/>
          </p:cNvSpPr>
          <p:nvPr/>
        </p:nvSpPr>
        <p:spPr bwMode="auto">
          <a:xfrm>
            <a:off x="4143375" y="1209675"/>
            <a:ext cx="1022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0000"/>
                </a:solidFill>
                <a:latin typeface="Times New Roman" pitchFamily="18" charset="0"/>
                <a:sym typeface="Times New Roman" pitchFamily="18" charset="0"/>
              </a:rPr>
              <a:t>gent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84997" name="矩形 5"/>
          <p:cNvSpPr>
            <a:spLocks noChangeArrowheads="1"/>
          </p:cNvSpPr>
          <p:nvPr/>
        </p:nvSpPr>
        <p:spPr bwMode="auto">
          <a:xfrm>
            <a:off x="4254500" y="2292350"/>
            <a:ext cx="117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0000"/>
                </a:solidFill>
                <a:latin typeface="Times New Roman" pitchFamily="18" charset="0"/>
                <a:sym typeface="Times New Roman" pitchFamily="18" charset="0"/>
              </a:rPr>
              <a:t>ravel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84998" name="矩形 4"/>
          <p:cNvSpPr>
            <a:spLocks noChangeArrowheads="1"/>
          </p:cNvSpPr>
          <p:nvPr/>
        </p:nvSpPr>
        <p:spPr bwMode="auto">
          <a:xfrm>
            <a:off x="1143000" y="4037013"/>
            <a:ext cx="16033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0000"/>
                </a:solidFill>
                <a:latin typeface="Times New Roman" pitchFamily="18" charset="0"/>
                <a:sym typeface="Times New Roman" pitchFamily="18" charset="0"/>
              </a:rPr>
              <a:t>amous</a:t>
            </a:r>
            <a:r>
              <a:rPr lang="en-US" sz="3600" b="1">
                <a:latin typeface="Times New Roman" pitchFamily="18" charset="0"/>
              </a:rPr>
              <a:t> </a:t>
            </a:r>
            <a:endParaRPr lang="en-US" altLang="zh-CN" sz="3200">
              <a:latin typeface="Times New Roman" pitchFamily="18" charset="0"/>
            </a:endParaRPr>
          </a:p>
        </p:txBody>
      </p:sp>
    </p:spTree>
  </p:cSld>
  <p:clrMapOvr>
    <a:masterClrMapping/>
  </p:clrMapOvr>
  <p:transition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84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 bldLvl="0" autoUpdateAnimBg="0"/>
      <p:bldP spid="84997" grpId="0" bldLvl="0" autoUpdateAnimBg="0"/>
      <p:bldP spid="84998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693738"/>
            <a:ext cx="4392612" cy="714375"/>
          </a:xfrm>
          <a:noFill/>
          <a:ln/>
        </p:spPr>
        <p:txBody>
          <a:bodyPr/>
          <a:lstStyle/>
          <a:p>
            <a:r>
              <a:rPr lang="en-US" sz="4000" b="1">
                <a:solidFill>
                  <a:srgbClr val="0000FF"/>
                </a:solidFill>
                <a:latin typeface="Times New Roman" pitchFamily="18" charset="0"/>
                <a:sym typeface="Times New Roman" pitchFamily="18" charset="0"/>
              </a:rPr>
              <a:t>2. </a:t>
            </a:r>
            <a:r>
              <a:rPr lang="zh-CN" altLang="en-US" sz="4000" b="1">
                <a:solidFill>
                  <a:srgbClr val="0000FF"/>
                </a:solidFill>
                <a:latin typeface="Times New Roman" pitchFamily="18" charset="0"/>
                <a:sym typeface="Times New Roman" pitchFamily="18" charset="0"/>
              </a:rPr>
              <a:t>翻译下列句子。</a:t>
            </a:r>
            <a:endParaRPr lang="zh-CN" altLang="en-US"/>
          </a:p>
        </p:txBody>
      </p:sp>
      <p:sp>
        <p:nvSpPr>
          <p:cNvPr id="86019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395288" y="1557338"/>
            <a:ext cx="8280400" cy="48244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685800" indent="-685800" algn="ctr">
              <a:spcBef>
                <a:spcPct val="0"/>
              </a:spcBef>
              <a:buFontTx/>
              <a:buNone/>
            </a:pPr>
            <a:r>
              <a:rPr lang="en-US"/>
              <a:t>1. </a:t>
            </a:r>
            <a:r>
              <a:rPr lang="zh-CN" altLang="en-US"/>
              <a:t>我认为你应该去上大学。</a:t>
            </a:r>
          </a:p>
          <a:p>
            <a:pPr marL="685800" indent="-685800" algn="ctr">
              <a:spcBef>
                <a:spcPct val="0"/>
              </a:spcBef>
              <a:buFontTx/>
              <a:buNone/>
            </a:pPr>
            <a:endParaRPr lang="zh-CN" altLang="en-US"/>
          </a:p>
          <a:p>
            <a:pPr marL="685800" indent="-685800" algn="ctr">
              <a:spcBef>
                <a:spcPct val="0"/>
              </a:spcBef>
              <a:buFontTx/>
              <a:buNone/>
            </a:pPr>
            <a:r>
              <a:rPr lang="en-US"/>
              <a:t>2. </a:t>
            </a:r>
            <a:r>
              <a:rPr lang="zh-CN" altLang="en-US"/>
              <a:t>你认为我应该干什么呢？你能给我一</a:t>
            </a:r>
          </a:p>
          <a:p>
            <a:pPr marL="685800" indent="-685800" algn="ctr">
              <a:spcBef>
                <a:spcPct val="0"/>
              </a:spcBef>
              <a:buFontTx/>
              <a:buNone/>
            </a:pPr>
            <a:r>
              <a:rPr lang="zh-CN" altLang="en-US"/>
              <a:t>    些建议吗？</a:t>
            </a:r>
          </a:p>
        </p:txBody>
      </p:sp>
      <p:sp>
        <p:nvSpPr>
          <p:cNvPr id="86020" name="矩形 4"/>
          <p:cNvSpPr>
            <a:spLocks noChangeArrowheads="1"/>
          </p:cNvSpPr>
          <p:nvPr/>
        </p:nvSpPr>
        <p:spPr bwMode="auto">
          <a:xfrm>
            <a:off x="850900" y="1962150"/>
            <a:ext cx="777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3300"/>
                </a:solidFill>
                <a:latin typeface="Times New Roman" pitchFamily="18" charset="0"/>
              </a:rPr>
              <a:t>I think you should go to college.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86021" name="矩形 5"/>
          <p:cNvSpPr>
            <a:spLocks noChangeArrowheads="1"/>
          </p:cNvSpPr>
          <p:nvPr/>
        </p:nvSpPr>
        <p:spPr bwMode="auto">
          <a:xfrm>
            <a:off x="931863" y="4365625"/>
            <a:ext cx="716915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98000"/>
              </a:lnSpc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  <a:sym typeface="Times New Roman" pitchFamily="18" charset="0"/>
              </a:rPr>
              <a:t>What do you think I should do? Can you give me some advice?</a:t>
            </a:r>
            <a:endParaRPr lang="en-US" altLang="zh-CN" sz="3200">
              <a:latin typeface="Times New Roman" pitchFamily="18" charset="0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 bldLvl="0" autoUpdateAnimBg="0"/>
      <p:bldP spid="86021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468313" y="908050"/>
            <a:ext cx="8280400" cy="48244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685800" indent="-685800" algn="ctr">
              <a:spcBef>
                <a:spcPct val="0"/>
              </a:spcBef>
              <a:buFontTx/>
              <a:buNone/>
            </a:pPr>
            <a:r>
              <a:rPr lang="en-US"/>
              <a:t>3. </a:t>
            </a:r>
            <a:r>
              <a:rPr lang="zh-CN" altLang="en-US"/>
              <a:t>如果我去上大学，就再也不会成为一</a:t>
            </a:r>
          </a:p>
          <a:p>
            <a:pPr marL="685800" indent="-685800" algn="ctr">
              <a:spcBef>
                <a:spcPct val="0"/>
              </a:spcBef>
              <a:buFontTx/>
              <a:buNone/>
            </a:pPr>
            <a:r>
              <a:rPr lang="zh-CN" altLang="en-US"/>
              <a:t>   名伟大的足球运动员了。</a:t>
            </a:r>
          </a:p>
          <a:p>
            <a:pPr marL="685800" indent="-685800" algn="ctr">
              <a:spcBef>
                <a:spcPct val="0"/>
              </a:spcBef>
              <a:buFontTx/>
              <a:buNone/>
            </a:pPr>
            <a:endParaRPr lang="zh-CN" altLang="en-US"/>
          </a:p>
          <a:p>
            <a:pPr marL="685800" indent="-685800" algn="ctr">
              <a:spcBef>
                <a:spcPct val="0"/>
              </a:spcBef>
              <a:buFontTx/>
              <a:buNone/>
            </a:pPr>
            <a:endParaRPr lang="zh-CN" altLang="en-US"/>
          </a:p>
          <a:p>
            <a:pPr marL="685800" indent="-685800" algn="ctr">
              <a:spcBef>
                <a:spcPct val="0"/>
              </a:spcBef>
              <a:buFontTx/>
              <a:buNone/>
            </a:pPr>
            <a:r>
              <a:rPr lang="en-US"/>
              <a:t>4. </a:t>
            </a:r>
            <a:r>
              <a:rPr lang="zh-CN" altLang="en-US"/>
              <a:t>如果你成为一名足球运动员，你就不</a:t>
            </a:r>
          </a:p>
          <a:p>
            <a:pPr marL="685800" indent="-685800" algn="ctr">
              <a:spcBef>
                <a:spcPct val="0"/>
              </a:spcBef>
              <a:buFontTx/>
              <a:buNone/>
            </a:pPr>
            <a:r>
              <a:rPr lang="zh-CN" altLang="en-US"/>
              <a:t>   会去上大学了。</a:t>
            </a:r>
          </a:p>
        </p:txBody>
      </p:sp>
      <p:sp>
        <p:nvSpPr>
          <p:cNvPr id="87043" name="矩形 4"/>
          <p:cNvSpPr>
            <a:spLocks noChangeArrowheads="1"/>
          </p:cNvSpPr>
          <p:nvPr/>
        </p:nvSpPr>
        <p:spPr bwMode="auto">
          <a:xfrm>
            <a:off x="781050" y="1838325"/>
            <a:ext cx="77755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3300"/>
                </a:solidFill>
                <a:latin typeface="Times New Roman" pitchFamily="18" charset="0"/>
              </a:rPr>
              <a:t>If I go to college, I’ll never become a great soccer player.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87044" name="矩形 5"/>
          <p:cNvSpPr>
            <a:spLocks noChangeArrowheads="1"/>
          </p:cNvSpPr>
          <p:nvPr/>
        </p:nvSpPr>
        <p:spPr bwMode="auto">
          <a:xfrm>
            <a:off x="869950" y="4430713"/>
            <a:ext cx="716915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98000"/>
              </a:lnSpc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  <a:sym typeface="Times New Roman" pitchFamily="18" charset="0"/>
              </a:rPr>
              <a:t>If you become a soccer player, you’ll never go to college.</a:t>
            </a:r>
            <a:endParaRPr lang="en-US" altLang="zh-CN" sz="3200">
              <a:latin typeface="Times New Roman" pitchFamily="18" charset="0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8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8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bldLvl="0" autoUpdateAnimBg="0"/>
      <p:bldP spid="87044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4"/>
          <p:cNvSpPr>
            <a:spLocks noChangeArrowheads="1"/>
          </p:cNvSpPr>
          <p:nvPr/>
        </p:nvSpPr>
        <p:spPr bwMode="auto">
          <a:xfrm>
            <a:off x="1042988" y="1989138"/>
            <a:ext cx="7416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>
              <a:latin typeface="Times New Roman" pitchFamily="18" charset="0"/>
              <a:sym typeface="Calibri" pitchFamily="34" charset="0"/>
            </a:endParaRPr>
          </a:p>
        </p:txBody>
      </p:sp>
      <p:sp>
        <p:nvSpPr>
          <p:cNvPr id="88067" name="Rectangle 5"/>
          <p:cNvSpPr>
            <a:spLocks noChangeArrowheads="1"/>
          </p:cNvSpPr>
          <p:nvPr/>
        </p:nvSpPr>
        <p:spPr bwMode="auto">
          <a:xfrm>
            <a:off x="250825" y="1125538"/>
            <a:ext cx="8569325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marL="342900" indent="-342900" algn="l" eaLnBrk="0" hangingPunct="0">
              <a:spcBef>
                <a:spcPct val="20000"/>
              </a:spcBef>
              <a:buFontTx/>
              <a:buAutoNum type="arabicPeriod"/>
            </a:pPr>
            <a:r>
              <a:rPr lang="en-US" sz="2800" b="1">
                <a:latin typeface="Times New Roman" pitchFamily="18" charset="0"/>
              </a:rPr>
              <a:t>If it _____ tomorrow, we’ll go to the park.</a:t>
            </a:r>
            <a:r>
              <a:rPr lang="zh-CN" altLang="en-US" sz="2800" b="1">
                <a:latin typeface="Times New Roman" pitchFamily="18" charset="0"/>
              </a:rPr>
              <a:t/>
            </a:r>
            <a:br>
              <a:rPr lang="zh-CN" altLang="en-US" sz="2800" b="1">
                <a:latin typeface="Times New Roman" pitchFamily="18" charset="0"/>
              </a:rPr>
            </a:br>
            <a:r>
              <a:rPr lang="en-US" sz="2800" b="1">
                <a:latin typeface="Times New Roman" pitchFamily="18" charset="0"/>
              </a:rPr>
              <a:t>A. isn’t rain             B. doesn’t rain   </a:t>
            </a:r>
            <a:r>
              <a:rPr lang="zh-CN" altLang="en-US" sz="2800" b="1">
                <a:latin typeface="Times New Roman" pitchFamily="18" charset="0"/>
              </a:rPr>
              <a:t/>
            </a:r>
            <a:br>
              <a:rPr lang="zh-CN" altLang="en-US" sz="2800" b="1">
                <a:latin typeface="Times New Roman" pitchFamily="18" charset="0"/>
              </a:rPr>
            </a:br>
            <a:r>
              <a:rPr lang="en-US" sz="2800" b="1">
                <a:latin typeface="Times New Roman" pitchFamily="18" charset="0"/>
              </a:rPr>
              <a:t>C. will rain              D. don’t  rain</a:t>
            </a:r>
            <a:endParaRPr lang="zh-CN" altLang="en-US" sz="2800" b="1">
              <a:latin typeface="Times New Roman" pitchFamily="18" charset="0"/>
            </a:endParaRPr>
          </a:p>
          <a:p>
            <a:pPr marL="342900" indent="-342900" algn="l" eaLnBrk="0" hangingPunct="0">
              <a:spcBef>
                <a:spcPct val="20000"/>
              </a:spcBef>
              <a:buFontTx/>
              <a:buAutoNum type="arabicPeriod" startAt="2"/>
            </a:pPr>
            <a:r>
              <a:rPr lang="en-US" sz="2800" b="1">
                <a:latin typeface="Times New Roman" pitchFamily="18" charset="0"/>
              </a:rPr>
              <a:t>I _____ with you if I’m free .   </a:t>
            </a:r>
            <a:endParaRPr lang="zh-CN" altLang="en-US" sz="2800" b="1">
              <a:latin typeface="Times New Roman" pitchFamily="18" charset="0"/>
            </a:endParaRPr>
          </a:p>
          <a:p>
            <a:pPr marL="342900" indent="-342900" algn="l" eaLnBrk="0" hangingPunct="0">
              <a:spcBef>
                <a:spcPct val="20000"/>
              </a:spcBef>
            </a:pPr>
            <a:r>
              <a:rPr lang="en-US" sz="2800" b="1">
                <a:latin typeface="Times New Roman" pitchFamily="18" charset="0"/>
              </a:rPr>
              <a:t>    A. go    B. will go   C. went   D. going</a:t>
            </a:r>
            <a:endParaRPr lang="zh-CN" altLang="en-US" sz="2800" b="1">
              <a:latin typeface="Times New Roman" pitchFamily="18" charset="0"/>
            </a:endParaRPr>
          </a:p>
          <a:p>
            <a:pPr marL="342900" indent="-342900" algn="l" eaLnBrk="0" hangingPunct="0">
              <a:spcBef>
                <a:spcPct val="20000"/>
              </a:spcBef>
            </a:pPr>
            <a:r>
              <a:rPr lang="en-US" sz="2800" b="1">
                <a:latin typeface="Times New Roman" pitchFamily="18" charset="0"/>
              </a:rPr>
              <a:t>3. The volleyball match will be put off if it _______.</a:t>
            </a:r>
            <a:r>
              <a:rPr lang="zh-CN" altLang="en-US" sz="2800" b="1">
                <a:latin typeface="Times New Roman" pitchFamily="18" charset="0"/>
              </a:rPr>
              <a:t>　</a:t>
            </a:r>
          </a:p>
          <a:p>
            <a:pPr marL="342900" indent="-342900" algn="l" eaLnBrk="0" hangingPunct="0">
              <a:spcBef>
                <a:spcPct val="20000"/>
              </a:spcBef>
            </a:pPr>
            <a:r>
              <a:rPr lang="en-US" sz="2800" b="1">
                <a:latin typeface="Times New Roman" pitchFamily="18" charset="0"/>
              </a:rPr>
              <a:t>   A. will rain</a:t>
            </a:r>
            <a:r>
              <a:rPr lang="zh-CN" altLang="en-US" sz="2800" b="1">
                <a:latin typeface="Times New Roman" pitchFamily="18" charset="0"/>
              </a:rPr>
              <a:t>　</a:t>
            </a:r>
            <a:r>
              <a:rPr lang="en-US" sz="2800" b="1">
                <a:latin typeface="Times New Roman" pitchFamily="18" charset="0"/>
              </a:rPr>
              <a:t>B. rains</a:t>
            </a:r>
            <a:r>
              <a:rPr lang="zh-CN" altLang="en-US" sz="2800" b="1">
                <a:latin typeface="Times New Roman" pitchFamily="18" charset="0"/>
              </a:rPr>
              <a:t>　 </a:t>
            </a:r>
            <a:r>
              <a:rPr lang="en-US" sz="2800" b="1">
                <a:latin typeface="Times New Roman" pitchFamily="18" charset="0"/>
              </a:rPr>
              <a:t>C. rained</a:t>
            </a:r>
            <a:r>
              <a:rPr lang="zh-CN" altLang="en-US" sz="2800" b="1">
                <a:latin typeface="Times New Roman" pitchFamily="18" charset="0"/>
              </a:rPr>
              <a:t>　　</a:t>
            </a:r>
            <a:r>
              <a:rPr lang="en-US" sz="2800" b="1">
                <a:latin typeface="Times New Roman" pitchFamily="18" charset="0"/>
              </a:rPr>
              <a:t>D. is rained</a:t>
            </a:r>
            <a:endParaRPr lang="zh-CN" altLang="en-US" sz="2800" b="1">
              <a:latin typeface="Times New Roman" pitchFamily="18" charset="0"/>
            </a:endParaRPr>
          </a:p>
          <a:p>
            <a:pPr marL="342900" indent="-342900" algn="l" eaLnBrk="0" hangingPunct="0">
              <a:spcBef>
                <a:spcPct val="20000"/>
              </a:spcBef>
            </a:pPr>
            <a:r>
              <a:rPr lang="en-US" sz="2800" b="1">
                <a:latin typeface="Times New Roman" pitchFamily="18" charset="0"/>
              </a:rPr>
              <a:t>4. There ______ a football game on TV this afternoon.</a:t>
            </a:r>
            <a:endParaRPr lang="zh-CN" altLang="en-US" sz="2800" b="1">
              <a:latin typeface="Times New Roman" pitchFamily="18" charset="0"/>
            </a:endParaRPr>
          </a:p>
          <a:p>
            <a:pPr marL="342900" indent="-342900" algn="l" eaLnBrk="0" hangingPunct="0">
              <a:spcBef>
                <a:spcPct val="20000"/>
              </a:spcBef>
            </a:pPr>
            <a:r>
              <a:rPr lang="en-US" sz="2800" b="1">
                <a:latin typeface="Times New Roman" pitchFamily="18" charset="0"/>
              </a:rPr>
              <a:t>   A. is going to have</a:t>
            </a:r>
            <a:r>
              <a:rPr lang="zh-CN" altLang="en-US" sz="2800" b="1">
                <a:latin typeface="Times New Roman" pitchFamily="18" charset="0"/>
              </a:rPr>
              <a:t>　                 </a:t>
            </a:r>
            <a:r>
              <a:rPr lang="en-US" sz="2800" b="1">
                <a:latin typeface="Times New Roman" pitchFamily="18" charset="0"/>
              </a:rPr>
              <a:t>B. will be   </a:t>
            </a:r>
            <a:endParaRPr lang="zh-CN" altLang="en-US" sz="2800" b="1">
              <a:latin typeface="Times New Roman" pitchFamily="18" charset="0"/>
            </a:endParaRPr>
          </a:p>
          <a:p>
            <a:pPr marL="342900" indent="-342900" algn="l" eaLnBrk="0" hangingPunct="0">
              <a:spcBef>
                <a:spcPct val="20000"/>
              </a:spcBef>
            </a:pPr>
            <a:r>
              <a:rPr lang="en-US" sz="2800" b="1">
                <a:latin typeface="Times New Roman" pitchFamily="18" charset="0"/>
              </a:rPr>
              <a:t>   C. is going to play</a:t>
            </a:r>
            <a:r>
              <a:rPr lang="zh-CN" altLang="en-US" sz="2800" b="1">
                <a:latin typeface="Times New Roman" pitchFamily="18" charset="0"/>
              </a:rPr>
              <a:t>　                  </a:t>
            </a:r>
            <a:r>
              <a:rPr lang="en-US" sz="2800" b="1">
                <a:latin typeface="Times New Roman" pitchFamily="18" charset="0"/>
              </a:rPr>
              <a:t>D. will play</a:t>
            </a:r>
            <a:endParaRPr lang="en-US" sz="3200">
              <a:latin typeface="Times New Roman" pitchFamily="18" charset="0"/>
            </a:endParaRPr>
          </a:p>
        </p:txBody>
      </p:sp>
      <p:sp>
        <p:nvSpPr>
          <p:cNvPr id="88068" name="Text Box 7"/>
          <p:cNvSpPr>
            <a:spLocks noChangeArrowheads="1"/>
          </p:cNvSpPr>
          <p:nvPr/>
        </p:nvSpPr>
        <p:spPr bwMode="auto">
          <a:xfrm>
            <a:off x="1331913" y="1125538"/>
            <a:ext cx="7921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Times New Roman" pitchFamily="18" charset="0"/>
              </a:rPr>
              <a:t>B 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88069" name="Text Box 8"/>
          <p:cNvSpPr>
            <a:spLocks noChangeArrowheads="1"/>
          </p:cNvSpPr>
          <p:nvPr/>
        </p:nvSpPr>
        <p:spPr bwMode="auto">
          <a:xfrm>
            <a:off x="1187450" y="2492375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Times New Roman" pitchFamily="18" charset="0"/>
              </a:rPr>
              <a:t>B</a:t>
            </a:r>
            <a:r>
              <a:rPr lang="en-US">
                <a:latin typeface="Times New Roman" pitchFamily="18" charset="0"/>
                <a:sym typeface="Calibri" pitchFamily="34" charset="0"/>
              </a:rPr>
              <a:t> 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88070" name="Text Box 9"/>
          <p:cNvSpPr>
            <a:spLocks noChangeArrowheads="1"/>
          </p:cNvSpPr>
          <p:nvPr/>
        </p:nvSpPr>
        <p:spPr bwMode="auto">
          <a:xfrm>
            <a:off x="2590800" y="457200"/>
            <a:ext cx="34004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 b="1">
                <a:solidFill>
                  <a:srgbClr val="000099"/>
                </a:solidFill>
                <a:latin typeface="Times New Roman" pitchFamily="18" charset="0"/>
                <a:sym typeface="Calibri" pitchFamily="34" charset="0"/>
              </a:rPr>
              <a:t>练习：单项选择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88071" name="Text Box 10"/>
          <p:cNvSpPr>
            <a:spLocks noChangeArrowheads="1"/>
          </p:cNvSpPr>
          <p:nvPr/>
        </p:nvSpPr>
        <p:spPr bwMode="auto">
          <a:xfrm>
            <a:off x="7092950" y="3500438"/>
            <a:ext cx="7191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Times New Roman" pitchFamily="18" charset="0"/>
              </a:rPr>
              <a:t>B 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88072" name="Text Box 11"/>
          <p:cNvSpPr>
            <a:spLocks noChangeArrowheads="1"/>
          </p:cNvSpPr>
          <p:nvPr/>
        </p:nvSpPr>
        <p:spPr bwMode="auto">
          <a:xfrm>
            <a:off x="1979613" y="4508500"/>
            <a:ext cx="647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Times New Roman" pitchFamily="18" charset="0"/>
              </a:rPr>
              <a:t>B</a:t>
            </a:r>
            <a:r>
              <a:rPr lang="en-US">
                <a:latin typeface="Times New Roman" pitchFamily="18" charset="0"/>
                <a:sym typeface="Calibri" pitchFamily="34" charset="0"/>
              </a:rPr>
              <a:t> </a:t>
            </a:r>
            <a:endParaRPr lang="zh-CN" altLang="en-US" sz="320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88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bldLvl="0" autoUpdateAnimBg="0"/>
      <p:bldP spid="88069" grpId="0" bldLvl="0" autoUpdateAnimBg="0"/>
      <p:bldP spid="88071" grpId="0" bldLvl="0" autoUpdateAnimBg="0"/>
      <p:bldP spid="88072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4"/>
          <p:cNvSpPr>
            <a:spLocks noChangeArrowheads="1"/>
          </p:cNvSpPr>
          <p:nvPr/>
        </p:nvSpPr>
        <p:spPr bwMode="auto">
          <a:xfrm>
            <a:off x="250825" y="549275"/>
            <a:ext cx="8497888" cy="575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algn="l"/>
            <a:r>
              <a:rPr lang="en-US" sz="2800" b="1">
                <a:latin typeface="Times New Roman" pitchFamily="18" charset="0"/>
                <a:sym typeface="Times New Roman" pitchFamily="18" charset="0"/>
              </a:rPr>
              <a:t>5. This work is ________ for me than for you. 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/>
            </a:r>
            <a:br>
              <a:rPr lang="zh-CN" altLang="en-US" sz="2800" b="1">
                <a:latin typeface="Times New Roman" pitchFamily="18" charset="0"/>
                <a:sym typeface="Times New Roman" pitchFamily="18" charset="0"/>
              </a:rPr>
            </a:br>
            <a:r>
              <a:rPr lang="en-US" sz="2800" b="1">
                <a:latin typeface="Times New Roman" pitchFamily="18" charset="0"/>
                <a:sym typeface="Times New Roman" pitchFamily="18" charset="0"/>
              </a:rPr>
              <a:t>    A. difficult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>　　　 　          </a:t>
            </a:r>
            <a:r>
              <a:rPr lang="en-US" sz="2800" b="1">
                <a:latin typeface="Times New Roman" pitchFamily="18" charset="0"/>
                <a:sym typeface="Times New Roman" pitchFamily="18" charset="0"/>
              </a:rPr>
              <a:t>B. the most difficult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/>
            </a:r>
            <a:br>
              <a:rPr lang="zh-CN" altLang="en-US" sz="2800" b="1">
                <a:latin typeface="Times New Roman" pitchFamily="18" charset="0"/>
                <a:sym typeface="Times New Roman" pitchFamily="18" charset="0"/>
              </a:rPr>
            </a:br>
            <a:r>
              <a:rPr lang="en-US" sz="2800" b="1">
                <a:latin typeface="Times New Roman" pitchFamily="18" charset="0"/>
                <a:sym typeface="Times New Roman" pitchFamily="18" charset="0"/>
              </a:rPr>
              <a:t>    C. most difficult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>　　 　　</a:t>
            </a:r>
            <a:r>
              <a:rPr lang="en-US" sz="2800" b="1">
                <a:latin typeface="Times New Roman" pitchFamily="18" charset="0"/>
                <a:sym typeface="Times New Roman" pitchFamily="18" charset="0"/>
              </a:rPr>
              <a:t>D. more difficult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/>
            </a:r>
            <a:br>
              <a:rPr lang="zh-CN" altLang="en-US" sz="2800" b="1">
                <a:latin typeface="Times New Roman" pitchFamily="18" charset="0"/>
                <a:sym typeface="Times New Roman" pitchFamily="18" charset="0"/>
              </a:rPr>
            </a:br>
            <a:r>
              <a:rPr lang="en-US" sz="2800" b="1">
                <a:latin typeface="Times New Roman" pitchFamily="18" charset="0"/>
                <a:sym typeface="Times New Roman" pitchFamily="18" charset="0"/>
              </a:rPr>
              <a:t>6. I'll catch up with Lucy before she ________ the </a:t>
            </a:r>
            <a:endParaRPr lang="zh-CN" altLang="en-US" sz="2800" b="1">
              <a:latin typeface="Times New Roman" pitchFamily="18" charset="0"/>
              <a:sym typeface="Times New Roman" pitchFamily="18" charset="0"/>
            </a:endParaRPr>
          </a:p>
          <a:p>
            <a:pPr algn="l"/>
            <a:r>
              <a:rPr lang="en-US" sz="2800" b="1">
                <a:latin typeface="Times New Roman" pitchFamily="18" charset="0"/>
                <a:sym typeface="Times New Roman" pitchFamily="18" charset="0"/>
              </a:rPr>
              <a:t>    finishing line. 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/>
            </a:r>
            <a:br>
              <a:rPr lang="zh-CN" altLang="en-US" sz="2800" b="1">
                <a:latin typeface="Times New Roman" pitchFamily="18" charset="0"/>
                <a:sym typeface="Times New Roman" pitchFamily="18" charset="0"/>
              </a:rPr>
            </a:br>
            <a:r>
              <a:rPr lang="en-US" sz="2800" b="1">
                <a:latin typeface="Times New Roman" pitchFamily="18" charset="0"/>
                <a:sym typeface="Times New Roman" pitchFamily="18" charset="0"/>
              </a:rPr>
              <a:t>   A. reach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>　</a:t>
            </a:r>
            <a:r>
              <a:rPr lang="en-US" sz="2800" b="1">
                <a:latin typeface="Times New Roman" pitchFamily="18" charset="0"/>
                <a:sym typeface="Times New Roman" pitchFamily="18" charset="0"/>
              </a:rPr>
              <a:t>B. is reaching  C. reaches  D. will reach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/>
            </a:r>
            <a:br>
              <a:rPr lang="zh-CN" altLang="en-US" sz="2800" b="1">
                <a:latin typeface="Times New Roman" pitchFamily="18" charset="0"/>
                <a:sym typeface="Times New Roman" pitchFamily="18" charset="0"/>
              </a:rPr>
            </a:br>
            <a:r>
              <a:rPr lang="en-US" sz="2800" b="1">
                <a:latin typeface="Times New Roman" pitchFamily="18" charset="0"/>
                <a:sym typeface="Times New Roman" pitchFamily="18" charset="0"/>
              </a:rPr>
              <a:t>7. Excuse me. Could you tell me ________?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/>
            </a:r>
            <a:br>
              <a:rPr lang="zh-CN" altLang="en-US" sz="2800" b="1">
                <a:latin typeface="Times New Roman" pitchFamily="18" charset="0"/>
                <a:sym typeface="Times New Roman" pitchFamily="18" charset="0"/>
              </a:rPr>
            </a:br>
            <a:r>
              <a:rPr lang="en-US" sz="2800" b="1">
                <a:latin typeface="Times New Roman" pitchFamily="18" charset="0"/>
                <a:sym typeface="Times New Roman" pitchFamily="18" charset="0"/>
              </a:rPr>
              <a:t>   A. where's the office   B. where's the bus stop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/>
            </a:r>
            <a:br>
              <a:rPr lang="zh-CN" altLang="en-US" sz="2800" b="1">
                <a:latin typeface="Times New Roman" pitchFamily="18" charset="0"/>
                <a:sym typeface="Times New Roman" pitchFamily="18" charset="0"/>
              </a:rPr>
            </a:br>
            <a:r>
              <a:rPr lang="en-US" sz="2800" b="1">
                <a:latin typeface="Times New Roman" pitchFamily="18" charset="0"/>
                <a:sym typeface="Times New Roman" pitchFamily="18" charset="0"/>
              </a:rPr>
              <a:t>   C. what's she doing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>　</a:t>
            </a:r>
            <a:r>
              <a:rPr lang="en-US" sz="2800" b="1">
                <a:latin typeface="Times New Roman" pitchFamily="18" charset="0"/>
                <a:sym typeface="Times New Roman" pitchFamily="18" charset="0"/>
              </a:rPr>
              <a:t>D. where the post office is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/>
            </a:r>
            <a:br>
              <a:rPr lang="zh-CN" altLang="en-US" sz="2800" b="1">
                <a:latin typeface="Times New Roman" pitchFamily="18" charset="0"/>
                <a:sym typeface="Times New Roman" pitchFamily="18" charset="0"/>
              </a:rPr>
            </a:br>
            <a:r>
              <a:rPr lang="en-US" sz="2800" b="1">
                <a:latin typeface="Times New Roman" pitchFamily="18" charset="0"/>
                <a:sym typeface="Times New Roman" pitchFamily="18" charset="0"/>
              </a:rPr>
              <a:t>8. I won't go if it ________ tomorrow. 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/>
            </a:r>
            <a:br>
              <a:rPr lang="zh-CN" altLang="en-US" sz="2800" b="1">
                <a:latin typeface="Times New Roman" pitchFamily="18" charset="0"/>
                <a:sym typeface="Times New Roman" pitchFamily="18" charset="0"/>
              </a:rPr>
            </a:br>
            <a:r>
              <a:rPr lang="en-US" sz="2800" b="1">
                <a:latin typeface="Times New Roman" pitchFamily="18" charset="0"/>
                <a:sym typeface="Times New Roman" pitchFamily="18" charset="0"/>
              </a:rPr>
              <a:t>   A. rain   B. is raining    C. rains   D. will rain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/>
            </a:r>
            <a:br>
              <a:rPr lang="zh-CN" altLang="en-US" sz="2800" b="1">
                <a:latin typeface="Times New Roman" pitchFamily="18" charset="0"/>
                <a:sym typeface="Times New Roman" pitchFamily="18" charset="0"/>
              </a:rPr>
            </a:br>
            <a:r>
              <a:rPr lang="en-US" sz="2800" b="1">
                <a:latin typeface="Times New Roman" pitchFamily="18" charset="0"/>
                <a:sym typeface="Times New Roman" pitchFamily="18" charset="0"/>
              </a:rPr>
              <a:t>9. Wu Dong is good at ________ English. 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/>
            </a:r>
            <a:br>
              <a:rPr lang="zh-CN" altLang="en-US" sz="2800" b="1">
                <a:latin typeface="Times New Roman" pitchFamily="18" charset="0"/>
                <a:sym typeface="Times New Roman" pitchFamily="18" charset="0"/>
              </a:rPr>
            </a:br>
            <a:r>
              <a:rPr lang="en-US" sz="2800" b="1">
                <a:latin typeface="Times New Roman" pitchFamily="18" charset="0"/>
                <a:sym typeface="Times New Roman" pitchFamily="18" charset="0"/>
              </a:rPr>
              <a:t>   A. speak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>　　</a:t>
            </a:r>
            <a:r>
              <a:rPr lang="en-US" sz="2800" b="1">
                <a:latin typeface="Times New Roman" pitchFamily="18" charset="0"/>
                <a:sym typeface="Times New Roman" pitchFamily="18" charset="0"/>
              </a:rPr>
              <a:t>B. speaks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>　</a:t>
            </a:r>
            <a:r>
              <a:rPr lang="en-US" sz="2800" b="1">
                <a:latin typeface="Times New Roman" pitchFamily="18" charset="0"/>
                <a:sym typeface="Times New Roman" pitchFamily="18" charset="0"/>
              </a:rPr>
              <a:t>C. speaking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>　</a:t>
            </a:r>
            <a:r>
              <a:rPr lang="en-US" sz="2800" b="1">
                <a:latin typeface="Times New Roman" pitchFamily="18" charset="0"/>
                <a:sym typeface="Times New Roman" pitchFamily="18" charset="0"/>
              </a:rPr>
              <a:t>D. spoke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89091" name="Text Box 5"/>
          <p:cNvSpPr>
            <a:spLocks noChangeArrowheads="1"/>
          </p:cNvSpPr>
          <p:nvPr/>
        </p:nvSpPr>
        <p:spPr bwMode="auto">
          <a:xfrm>
            <a:off x="3132138" y="549275"/>
            <a:ext cx="5762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Times New Roman" pitchFamily="18" charset="0"/>
              </a:rPr>
              <a:t>D 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89092" name="Text Box 6"/>
          <p:cNvSpPr>
            <a:spLocks noChangeArrowheads="1"/>
          </p:cNvSpPr>
          <p:nvPr/>
        </p:nvSpPr>
        <p:spPr bwMode="auto">
          <a:xfrm>
            <a:off x="6156325" y="1844675"/>
            <a:ext cx="7207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Times New Roman" pitchFamily="18" charset="0"/>
              </a:rPr>
              <a:t>C 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89093" name="Text Box 7"/>
          <p:cNvSpPr>
            <a:spLocks noChangeArrowheads="1"/>
          </p:cNvSpPr>
          <p:nvPr/>
        </p:nvSpPr>
        <p:spPr bwMode="auto">
          <a:xfrm>
            <a:off x="5651500" y="3068638"/>
            <a:ext cx="6492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Times New Roman" pitchFamily="18" charset="0"/>
              </a:rPr>
              <a:t>D 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89094" name="Text Box 8"/>
          <p:cNvSpPr>
            <a:spLocks noChangeArrowheads="1"/>
          </p:cNvSpPr>
          <p:nvPr/>
        </p:nvSpPr>
        <p:spPr bwMode="auto">
          <a:xfrm>
            <a:off x="3348038" y="4365625"/>
            <a:ext cx="5746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Times New Roman" pitchFamily="18" charset="0"/>
              </a:rPr>
              <a:t>C</a:t>
            </a:r>
            <a:r>
              <a:rPr lang="en-US">
                <a:latin typeface="Times New Roman" pitchFamily="18" charset="0"/>
                <a:sym typeface="Calibri" pitchFamily="34" charset="0"/>
              </a:rPr>
              <a:t> 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89095" name="Text Box 9"/>
          <p:cNvSpPr>
            <a:spLocks noChangeArrowheads="1"/>
          </p:cNvSpPr>
          <p:nvPr/>
        </p:nvSpPr>
        <p:spPr bwMode="auto">
          <a:xfrm>
            <a:off x="4211638" y="5229225"/>
            <a:ext cx="647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Times New Roman" pitchFamily="18" charset="0"/>
              </a:rPr>
              <a:t>C </a:t>
            </a:r>
            <a:endParaRPr lang="zh-CN" altLang="en-US" sz="320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8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89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bldLvl="0" autoUpdateAnimBg="0"/>
      <p:bldP spid="89092" grpId="0" bldLvl="0" autoUpdateAnimBg="0"/>
      <p:bldP spid="89093" grpId="0" bldLvl="0" autoUpdateAnimBg="0"/>
      <p:bldP spid="89094" grpId="0" bldLvl="0" autoUpdateAnimBg="0"/>
      <p:bldP spid="89095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4"/>
          <p:cNvSpPr>
            <a:spLocks noChangeArrowheads="1"/>
          </p:cNvSpPr>
          <p:nvPr/>
        </p:nvSpPr>
        <p:spPr bwMode="auto">
          <a:xfrm>
            <a:off x="179388" y="549275"/>
            <a:ext cx="8424862" cy="575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algn="l">
              <a:spcBef>
                <a:spcPct val="20000"/>
              </a:spcBef>
            </a:pPr>
            <a:r>
              <a:rPr lang="en-US" sz="2800" b="1">
                <a:latin typeface="Times New Roman" pitchFamily="18" charset="0"/>
                <a:sym typeface="Times New Roman" pitchFamily="18" charset="0"/>
              </a:rPr>
              <a:t>10. You'd better ________ your jacket. </a:t>
            </a:r>
            <a:endParaRPr lang="zh-CN" altLang="en-US" sz="2800" b="1">
              <a:latin typeface="Times New Roman" pitchFamily="18" charset="0"/>
              <a:sym typeface="Times New Roman" pitchFamily="18" charset="0"/>
            </a:endParaRPr>
          </a:p>
          <a:p>
            <a:pPr algn="l">
              <a:spcBef>
                <a:spcPct val="20000"/>
              </a:spcBef>
            </a:pPr>
            <a:r>
              <a:rPr lang="en-US" sz="2800" b="1">
                <a:latin typeface="Times New Roman" pitchFamily="18" charset="0"/>
                <a:sym typeface="Times New Roman" pitchFamily="18" charset="0"/>
              </a:rPr>
              <a:t>      The room is too hot.</a:t>
            </a:r>
            <a:endParaRPr lang="zh-CN" altLang="en-US" sz="2800" b="1">
              <a:latin typeface="Times New Roman" pitchFamily="18" charset="0"/>
              <a:sym typeface="Times New Roman" pitchFamily="18" charset="0"/>
            </a:endParaRPr>
          </a:p>
          <a:p>
            <a:pPr algn="l">
              <a:spcBef>
                <a:spcPct val="20000"/>
              </a:spcBef>
            </a:pPr>
            <a:r>
              <a:rPr lang="en-US" sz="2800" b="1">
                <a:latin typeface="Times New Roman" pitchFamily="18" charset="0"/>
                <a:sym typeface="Times New Roman" pitchFamily="18" charset="0"/>
              </a:rPr>
              <a:t>    A. take off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>　</a:t>
            </a:r>
            <a:r>
              <a:rPr lang="en-US" sz="2800" b="1">
                <a:latin typeface="Times New Roman" pitchFamily="18" charset="0"/>
                <a:sym typeface="Times New Roman" pitchFamily="18" charset="0"/>
              </a:rPr>
              <a:t>B. put on C. take out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>　</a:t>
            </a:r>
            <a:r>
              <a:rPr lang="en-US" sz="2800" b="1">
                <a:latin typeface="Times New Roman" pitchFamily="18" charset="0"/>
                <a:sym typeface="Times New Roman" pitchFamily="18" charset="0"/>
              </a:rPr>
              <a:t>D. take care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/>
            </a:r>
            <a:br>
              <a:rPr lang="zh-CN" altLang="en-US" sz="2800" b="1">
                <a:latin typeface="Times New Roman" pitchFamily="18" charset="0"/>
                <a:sym typeface="Times New Roman" pitchFamily="18" charset="0"/>
              </a:rPr>
            </a:br>
            <a:r>
              <a:rPr lang="en-US" sz="2800" b="1">
                <a:latin typeface="Times New Roman" pitchFamily="18" charset="0"/>
                <a:sym typeface="Times New Roman" pitchFamily="18" charset="0"/>
              </a:rPr>
              <a:t>11. In the race Wu Dong ran fastest. No one</a:t>
            </a:r>
            <a:endParaRPr lang="zh-CN" altLang="en-US" sz="2800" b="1">
              <a:latin typeface="Times New Roman" pitchFamily="18" charset="0"/>
              <a:sym typeface="Times New Roman" pitchFamily="18" charset="0"/>
            </a:endParaRPr>
          </a:p>
          <a:p>
            <a:pPr algn="l">
              <a:spcBef>
                <a:spcPct val="20000"/>
              </a:spcBef>
            </a:pPr>
            <a:r>
              <a:rPr lang="en-US" sz="2800" b="1">
                <a:latin typeface="Times New Roman" pitchFamily="18" charset="0"/>
                <a:sym typeface="Times New Roman" pitchFamily="18" charset="0"/>
              </a:rPr>
              <a:t>      could ________ him.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/>
            </a:r>
            <a:br>
              <a:rPr lang="zh-CN" altLang="en-US" sz="2800" b="1">
                <a:latin typeface="Times New Roman" pitchFamily="18" charset="0"/>
                <a:sym typeface="Times New Roman" pitchFamily="18" charset="0"/>
              </a:rPr>
            </a:br>
            <a:r>
              <a:rPr lang="en-US" sz="2800" b="1">
                <a:latin typeface="Times New Roman" pitchFamily="18" charset="0"/>
                <a:sym typeface="Times New Roman" pitchFamily="18" charset="0"/>
              </a:rPr>
              <a:t>    A. get on with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>　　        </a:t>
            </a:r>
            <a:r>
              <a:rPr lang="en-US" sz="2800" b="1">
                <a:latin typeface="Times New Roman" pitchFamily="18" charset="0"/>
                <a:sym typeface="Times New Roman" pitchFamily="18" charset="0"/>
              </a:rPr>
              <a:t>B. hurry up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>　　</a:t>
            </a:r>
          </a:p>
          <a:p>
            <a:pPr algn="l">
              <a:spcBef>
                <a:spcPct val="20000"/>
              </a:spcBef>
            </a:pPr>
            <a:r>
              <a:rPr lang="en-US" sz="2800" b="1">
                <a:latin typeface="Times New Roman" pitchFamily="18" charset="0"/>
                <a:sym typeface="Times New Roman" pitchFamily="18" charset="0"/>
              </a:rPr>
              <a:t>    C. give up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>　　               </a:t>
            </a:r>
            <a:r>
              <a:rPr lang="en-US" sz="2800" b="1">
                <a:latin typeface="Times New Roman" pitchFamily="18" charset="0"/>
                <a:sym typeface="Times New Roman" pitchFamily="18" charset="0"/>
              </a:rPr>
              <a:t>D. catch up with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/>
            </a:r>
            <a:br>
              <a:rPr lang="zh-CN" altLang="en-US" sz="2800" b="1">
                <a:latin typeface="Times New Roman" pitchFamily="18" charset="0"/>
                <a:sym typeface="Times New Roman" pitchFamily="18" charset="0"/>
              </a:rPr>
            </a:br>
            <a:r>
              <a:rPr lang="en-US" sz="2800" b="1">
                <a:latin typeface="Times New Roman" pitchFamily="18" charset="0"/>
                <a:sym typeface="Times New Roman" pitchFamily="18" charset="0"/>
              </a:rPr>
              <a:t>12. He is a little </a:t>
            </a:r>
            <a:r>
              <a:rPr lang="en-US" sz="2800" b="1">
                <a:latin typeface="Times New Roman" pitchFamily="18" charset="0"/>
                <a:ea typeface="楷体_GB2312" pitchFamily="49" charset="-122"/>
                <a:sym typeface="Times New Roman" pitchFamily="18" charset="0"/>
              </a:rPr>
              <a:t>________</a:t>
            </a:r>
            <a:r>
              <a:rPr lang="en-US" sz="2800" b="1">
                <a:latin typeface="Times New Roman" pitchFamily="18" charset="0"/>
                <a:sym typeface="Times New Roman" pitchFamily="18" charset="0"/>
              </a:rPr>
              <a:t> than you. 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/>
            </a:r>
            <a:br>
              <a:rPr lang="zh-CN" altLang="en-US" sz="2800" b="1">
                <a:latin typeface="Times New Roman" pitchFamily="18" charset="0"/>
                <a:sym typeface="Times New Roman" pitchFamily="18" charset="0"/>
              </a:rPr>
            </a:br>
            <a:r>
              <a:rPr lang="en-US" sz="2800" b="1">
                <a:latin typeface="Times New Roman" pitchFamily="18" charset="0"/>
                <a:sym typeface="Times New Roman" pitchFamily="18" charset="0"/>
              </a:rPr>
              <a:t>    A. fat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>　　</a:t>
            </a:r>
            <a:r>
              <a:rPr lang="en-US" sz="2800" b="1">
                <a:latin typeface="Times New Roman" pitchFamily="18" charset="0"/>
                <a:sym typeface="Times New Roman" pitchFamily="18" charset="0"/>
              </a:rPr>
              <a:t>B. fater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>　　</a:t>
            </a:r>
            <a:r>
              <a:rPr lang="en-US" sz="2800" b="1">
                <a:latin typeface="Times New Roman" pitchFamily="18" charset="0"/>
                <a:sym typeface="Times New Roman" pitchFamily="18" charset="0"/>
              </a:rPr>
              <a:t>C. fatter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>　　</a:t>
            </a:r>
            <a:r>
              <a:rPr lang="en-US" sz="2800" b="1">
                <a:latin typeface="Times New Roman" pitchFamily="18" charset="0"/>
                <a:sym typeface="Times New Roman" pitchFamily="18" charset="0"/>
              </a:rPr>
              <a:t>D. fattest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/>
            </a:r>
            <a:br>
              <a:rPr lang="zh-CN" altLang="en-US" sz="2800" b="1">
                <a:latin typeface="Times New Roman" pitchFamily="18" charset="0"/>
                <a:sym typeface="Times New Roman" pitchFamily="18" charset="0"/>
              </a:rPr>
            </a:br>
            <a:r>
              <a:rPr lang="en-US" sz="2800" b="1">
                <a:latin typeface="Times New Roman" pitchFamily="18" charset="0"/>
                <a:sym typeface="Times New Roman" pitchFamily="18" charset="0"/>
              </a:rPr>
              <a:t>13. Watching TV ________ is bad for your eyes. 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/>
            </a:r>
            <a:br>
              <a:rPr lang="zh-CN" altLang="en-US" sz="2800" b="1">
                <a:latin typeface="Times New Roman" pitchFamily="18" charset="0"/>
                <a:sym typeface="Times New Roman" pitchFamily="18" charset="0"/>
              </a:rPr>
            </a:br>
            <a:r>
              <a:rPr lang="en-US" sz="2800" b="1">
                <a:latin typeface="Times New Roman" pitchFamily="18" charset="0"/>
                <a:sym typeface="Times New Roman" pitchFamily="18" charset="0"/>
              </a:rPr>
              <a:t>    A. much too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>　　          </a:t>
            </a:r>
            <a:r>
              <a:rPr lang="en-US" sz="2800" b="1">
                <a:latin typeface="Times New Roman" pitchFamily="18" charset="0"/>
                <a:sym typeface="Times New Roman" pitchFamily="18" charset="0"/>
              </a:rPr>
              <a:t>B. many too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>　　</a:t>
            </a:r>
          </a:p>
          <a:p>
            <a:pPr algn="l">
              <a:spcBef>
                <a:spcPct val="20000"/>
              </a:spcBef>
            </a:pPr>
            <a:r>
              <a:rPr lang="en-US" sz="2800" b="1">
                <a:latin typeface="Times New Roman" pitchFamily="18" charset="0"/>
                <a:sym typeface="Times New Roman" pitchFamily="18" charset="0"/>
              </a:rPr>
              <a:t>    C. too much</a:t>
            </a:r>
            <a:r>
              <a:rPr lang="zh-CN" altLang="en-US" sz="2800" b="1">
                <a:latin typeface="Times New Roman" pitchFamily="18" charset="0"/>
                <a:sym typeface="Times New Roman" pitchFamily="18" charset="0"/>
              </a:rPr>
              <a:t>　　          </a:t>
            </a:r>
            <a:r>
              <a:rPr lang="en-US" sz="2800" b="1">
                <a:latin typeface="Times New Roman" pitchFamily="18" charset="0"/>
                <a:sym typeface="Times New Roman" pitchFamily="18" charset="0"/>
              </a:rPr>
              <a:t>D. to many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90115" name="Text Box 5"/>
          <p:cNvSpPr>
            <a:spLocks noChangeArrowheads="1"/>
          </p:cNvSpPr>
          <p:nvPr/>
        </p:nvSpPr>
        <p:spPr bwMode="auto">
          <a:xfrm>
            <a:off x="3132138" y="549275"/>
            <a:ext cx="5032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Times New Roman" pitchFamily="18" charset="0"/>
              </a:rPr>
              <a:t>A</a:t>
            </a:r>
            <a:r>
              <a:rPr lang="en-US">
                <a:latin typeface="Times New Roman" pitchFamily="18" charset="0"/>
                <a:sym typeface="Calibri" pitchFamily="34" charset="0"/>
              </a:rPr>
              <a:t> 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90116" name="Text Box 6"/>
          <p:cNvSpPr>
            <a:spLocks noChangeArrowheads="1"/>
          </p:cNvSpPr>
          <p:nvPr/>
        </p:nvSpPr>
        <p:spPr bwMode="auto">
          <a:xfrm>
            <a:off x="1979613" y="2492375"/>
            <a:ext cx="5032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Times New Roman" pitchFamily="18" charset="0"/>
              </a:rPr>
              <a:t>D 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90117" name="Text Box 7"/>
          <p:cNvSpPr>
            <a:spLocks noChangeArrowheads="1"/>
          </p:cNvSpPr>
          <p:nvPr/>
        </p:nvSpPr>
        <p:spPr bwMode="auto">
          <a:xfrm>
            <a:off x="3132138" y="3860800"/>
            <a:ext cx="647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Times New Roman" pitchFamily="18" charset="0"/>
              </a:rPr>
              <a:t>C 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90118" name="Text Box 8"/>
          <p:cNvSpPr>
            <a:spLocks noChangeArrowheads="1"/>
          </p:cNvSpPr>
          <p:nvPr/>
        </p:nvSpPr>
        <p:spPr bwMode="auto">
          <a:xfrm>
            <a:off x="3348038" y="4724400"/>
            <a:ext cx="5762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Times New Roman" pitchFamily="18" charset="0"/>
              </a:rPr>
              <a:t>C </a:t>
            </a:r>
            <a:endParaRPr lang="zh-CN" altLang="en-US" sz="320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90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90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ldLvl="0" autoUpdateAnimBg="0"/>
      <p:bldP spid="90116" grpId="0" bldLvl="0" autoUpdateAnimBg="0"/>
      <p:bldP spid="90117" grpId="0" bldLvl="0" autoUpdateAnimBg="0"/>
      <p:bldP spid="90118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333375"/>
            <a:ext cx="5327650" cy="617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5"/>
          <p:cNvSpPr>
            <a:spLocks noChangeArrowheads="1"/>
          </p:cNvSpPr>
          <p:nvPr/>
        </p:nvSpPr>
        <p:spPr bwMode="auto">
          <a:xfrm>
            <a:off x="809625" y="73025"/>
            <a:ext cx="76358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 b="1">
                <a:solidFill>
                  <a:srgbClr val="0000FF"/>
                </a:solidFill>
                <a:sym typeface="Arial" charset="0"/>
              </a:rPr>
              <a:t>Some important things in our life. </a:t>
            </a:r>
            <a:endParaRPr lang="zh-CN" altLang="en-US" sz="3200">
              <a:latin typeface="Times New Roman" pitchFamily="18" charset="0"/>
            </a:endParaRPr>
          </a:p>
        </p:txBody>
      </p:sp>
      <p:pic>
        <p:nvPicPr>
          <p:cNvPr id="7373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1028700"/>
            <a:ext cx="399732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2" name="Rectangle 6"/>
          <p:cNvSpPr>
            <a:spLocks noChangeArrowheads="1"/>
          </p:cNvSpPr>
          <p:nvPr/>
        </p:nvSpPr>
        <p:spPr bwMode="auto">
          <a:xfrm>
            <a:off x="250825" y="4156075"/>
            <a:ext cx="31940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5400" b="1">
                <a:solidFill>
                  <a:srgbClr val="CC00CC"/>
                </a:solidFill>
                <a:sym typeface="Arial" charset="0"/>
              </a:rPr>
              <a:t>be happy</a:t>
            </a:r>
          </a:p>
        </p:txBody>
      </p:sp>
      <p:pic>
        <p:nvPicPr>
          <p:cNvPr id="7373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100" y="1220788"/>
            <a:ext cx="3867150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4" name="Text Box 5"/>
          <p:cNvSpPr>
            <a:spLocks noChangeArrowheads="1"/>
          </p:cNvSpPr>
          <p:nvPr/>
        </p:nvSpPr>
        <p:spPr bwMode="auto">
          <a:xfrm>
            <a:off x="4378325" y="4035425"/>
            <a:ext cx="44116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5400" b="1">
                <a:solidFill>
                  <a:srgbClr val="CC00CC"/>
                </a:solidFill>
                <a:sym typeface="Arial" charset="0"/>
              </a:rPr>
              <a:t>go to college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prLst="gradientSize: 0.1">
                                      <p:cBhvr>
                                        <p:cTn id="9" dur="10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bldLvl="0" autoUpdateAnimBg="0"/>
      <p:bldP spid="73732" grpId="0" bldLvl="0" autoUpdateAnimBg="0"/>
      <p:bldP spid="73734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33375"/>
            <a:ext cx="5113337" cy="601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186" name="Group 2"/>
          <p:cNvGrpSpPr>
            <a:grpSpLocks noChangeAspect="1"/>
          </p:cNvGrpSpPr>
          <p:nvPr/>
        </p:nvGrpSpPr>
        <p:grpSpPr bwMode="auto">
          <a:xfrm>
            <a:off x="1835150" y="260350"/>
            <a:ext cx="5473700" cy="6048375"/>
            <a:chOff x="0" y="0"/>
            <a:chExt cx="2848373" cy="2638793"/>
          </a:xfrm>
        </p:grpSpPr>
        <p:pic>
          <p:nvPicPr>
            <p:cNvPr id="93187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48373" cy="1419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188" name="图片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419423"/>
              <a:ext cx="2848373" cy="1219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WordArt 4"/>
          <p:cNvSpPr>
            <a:spLocks noChangeArrowheads="1" noChangeShapeType="1" noTextEdit="1"/>
          </p:cNvSpPr>
          <p:nvPr/>
        </p:nvSpPr>
        <p:spPr bwMode="auto">
          <a:xfrm>
            <a:off x="2339975" y="981075"/>
            <a:ext cx="4321175" cy="10525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4000" b="1">
                <a:gradFill rotWithShape="1">
                  <a:gsLst>
                    <a:gs pos="0">
                      <a:srgbClr val="FF00FF"/>
                    </a:gs>
                    <a:gs pos="100000">
                      <a:srgbClr val="FFBF00"/>
                    </a:gs>
                  </a:gsLst>
                  <a:lin ang="5400000" scaled="1"/>
                </a:gradFill>
                <a:latin typeface="Arial"/>
                <a:cs typeface="Arial"/>
              </a:rPr>
              <a:t>Homework</a:t>
            </a:r>
            <a:endParaRPr lang="zh-CN" altLang="en-US" sz="4000" b="1">
              <a:gradFill rotWithShape="1">
                <a:gsLst>
                  <a:gs pos="0">
                    <a:srgbClr val="FF00FF"/>
                  </a:gs>
                  <a:gs pos="100000">
                    <a:srgbClr val="FFBF00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  <p:sp>
        <p:nvSpPr>
          <p:cNvPr id="94211" name="Text Box 5"/>
          <p:cNvSpPr>
            <a:spLocks noChangeArrowheads="1"/>
          </p:cNvSpPr>
          <p:nvPr/>
        </p:nvSpPr>
        <p:spPr bwMode="auto">
          <a:xfrm>
            <a:off x="865188" y="2279650"/>
            <a:ext cx="7667625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sz="3600" b="1">
                <a:latin typeface="Times New Roman" pitchFamily="18" charset="0"/>
                <a:sym typeface="Arial" charset="0"/>
              </a:rPr>
              <a:t>1. Read the passage again after class.</a:t>
            </a:r>
            <a:endParaRPr lang="zh-CN" altLang="en-US" sz="3600" b="1">
              <a:latin typeface="Times New Roman" pitchFamily="18" charset="0"/>
              <a:sym typeface="Arial" charset="0"/>
            </a:endParaRPr>
          </a:p>
          <a:p>
            <a:pPr algn="l">
              <a:lnSpc>
                <a:spcPct val="130000"/>
              </a:lnSpc>
            </a:pPr>
            <a:r>
              <a:rPr lang="en-US" sz="3600" b="1">
                <a:latin typeface="Times New Roman" pitchFamily="18" charset="0"/>
                <a:sym typeface="Arial" charset="0"/>
              </a:rPr>
              <a:t>2. Work on 2e. Ask three students the </a:t>
            </a:r>
            <a:endParaRPr lang="zh-CN" altLang="en-US" sz="3600" b="1">
              <a:latin typeface="Times New Roman" pitchFamily="18" charset="0"/>
              <a:sym typeface="Arial" charset="0"/>
            </a:endParaRPr>
          </a:p>
          <a:p>
            <a:pPr algn="l">
              <a:lnSpc>
                <a:spcPct val="130000"/>
              </a:lnSpc>
            </a:pPr>
            <a:r>
              <a:rPr lang="en-US" sz="3600" b="1">
                <a:latin typeface="Times New Roman" pitchFamily="18" charset="0"/>
                <a:sym typeface="Arial" charset="0"/>
              </a:rPr>
              <a:t>    following questions. Take notes of </a:t>
            </a:r>
            <a:endParaRPr lang="zh-CN" altLang="en-US" sz="3600" b="1">
              <a:latin typeface="Times New Roman" pitchFamily="18" charset="0"/>
              <a:sym typeface="Arial" charset="0"/>
            </a:endParaRPr>
          </a:p>
          <a:p>
            <a:pPr algn="l">
              <a:lnSpc>
                <a:spcPct val="130000"/>
              </a:lnSpc>
            </a:pPr>
            <a:r>
              <a:rPr lang="en-US" sz="3600" b="1">
                <a:latin typeface="Times New Roman" pitchFamily="18" charset="0"/>
                <a:sym typeface="Arial" charset="0"/>
              </a:rPr>
              <a:t>    their answers.</a:t>
            </a:r>
            <a:endParaRPr lang="zh-CN" altLang="en-US" sz="3200">
              <a:latin typeface="Times New Roman" pitchFamily="18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4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4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500"/>
                                        <p:tgtEl>
                                          <p:spTgt spid="94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1" animBg="1"/>
      <p:bldP spid="94211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138113"/>
            <a:ext cx="3454400" cy="228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Text Box 7"/>
          <p:cNvSpPr>
            <a:spLocks noChangeArrowheads="1"/>
          </p:cNvSpPr>
          <p:nvPr/>
        </p:nvSpPr>
        <p:spPr bwMode="auto">
          <a:xfrm>
            <a:off x="57150" y="2422525"/>
            <a:ext cx="48974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4000" b="1">
                <a:solidFill>
                  <a:srgbClr val="CC00CC"/>
                </a:solidFill>
                <a:latin typeface="Times New Roman" pitchFamily="18" charset="0"/>
                <a:sym typeface="Arial" charset="0"/>
              </a:rPr>
              <a:t>make a lot of money</a:t>
            </a:r>
          </a:p>
        </p:txBody>
      </p:sp>
      <p:sp>
        <p:nvSpPr>
          <p:cNvPr id="74756" name="Text Box 5"/>
          <p:cNvSpPr>
            <a:spLocks noChangeArrowheads="1"/>
          </p:cNvSpPr>
          <p:nvPr/>
        </p:nvSpPr>
        <p:spPr bwMode="auto">
          <a:xfrm>
            <a:off x="5313363" y="2595563"/>
            <a:ext cx="4038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5400" b="1">
                <a:solidFill>
                  <a:srgbClr val="CC00CC"/>
                </a:solidFill>
                <a:latin typeface="Times New Roman" pitchFamily="18" charset="0"/>
                <a:sym typeface="Arial" charset="0"/>
              </a:rPr>
              <a:t>be famous</a:t>
            </a:r>
          </a:p>
        </p:txBody>
      </p:sp>
      <p:pic>
        <p:nvPicPr>
          <p:cNvPr id="747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525838"/>
            <a:ext cx="3529013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8" name="Text Box 6"/>
          <p:cNvSpPr>
            <a:spLocks noChangeArrowheads="1"/>
          </p:cNvSpPr>
          <p:nvPr/>
        </p:nvSpPr>
        <p:spPr bwMode="auto">
          <a:xfrm>
            <a:off x="134938" y="5907088"/>
            <a:ext cx="484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3600" b="1">
                <a:latin typeface="Times New Roman" pitchFamily="18" charset="0"/>
                <a:sym typeface="Arial" charset="0"/>
              </a:rPr>
              <a:t>travel around the world</a:t>
            </a:r>
          </a:p>
        </p:txBody>
      </p:sp>
      <p:pic>
        <p:nvPicPr>
          <p:cNvPr id="7475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54"/>
          <a:stretch>
            <a:fillRect/>
          </a:stretch>
        </p:blipFill>
        <p:spPr bwMode="auto">
          <a:xfrm>
            <a:off x="5241925" y="3614738"/>
            <a:ext cx="3373438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60" name="Text Box 5"/>
          <p:cNvSpPr>
            <a:spLocks noChangeArrowheads="1"/>
          </p:cNvSpPr>
          <p:nvPr/>
        </p:nvSpPr>
        <p:spPr bwMode="auto">
          <a:xfrm>
            <a:off x="5291138" y="5805488"/>
            <a:ext cx="3384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3600" b="1">
                <a:solidFill>
                  <a:srgbClr val="CC00CC"/>
                </a:solidFill>
                <a:latin typeface="Times New Roman" pitchFamily="18" charset="0"/>
                <a:sym typeface="Arial" charset="0"/>
              </a:rPr>
              <a:t>get an education</a:t>
            </a:r>
            <a:endParaRPr lang="zh-CN" altLang="en-US" sz="3200">
              <a:latin typeface="Times New Roman" pitchFamily="18" charset="0"/>
            </a:endParaRPr>
          </a:p>
        </p:txBody>
      </p:sp>
      <p:pic>
        <p:nvPicPr>
          <p:cNvPr id="7476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838" y="234950"/>
            <a:ext cx="3071812" cy="240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ldLvl="0" autoUpdateAnimBg="0"/>
      <p:bldP spid="74756" grpId="0" bldLvl="0" autoUpdateAnimBg="0"/>
      <p:bldP spid="74758" grpId="0" bldLvl="0"/>
      <p:bldP spid="74760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5"/>
          <p:cNvSpPr>
            <a:spLocks noChangeArrowheads="1"/>
          </p:cNvSpPr>
          <p:nvPr/>
        </p:nvSpPr>
        <p:spPr bwMode="auto">
          <a:xfrm>
            <a:off x="863600" y="260350"/>
            <a:ext cx="809942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sz="3200" b="1">
                <a:solidFill>
                  <a:srgbClr val="0000FF"/>
                </a:solidFill>
                <a:sym typeface="Arial" charset="0"/>
              </a:rPr>
              <a:t>Listen. Look at the list in 1a. Write </a:t>
            </a:r>
            <a:r>
              <a:rPr lang="en-US" sz="3200" b="1">
                <a:solidFill>
                  <a:srgbClr val="FF0000"/>
                </a:solidFill>
                <a:sym typeface="Arial" charset="0"/>
              </a:rPr>
              <a:t>A</a:t>
            </a:r>
            <a:r>
              <a:rPr lang="en-US" sz="3200" b="1">
                <a:solidFill>
                  <a:srgbClr val="0000FF"/>
                </a:solidFill>
                <a:sym typeface="Arial" charset="0"/>
              </a:rPr>
              <a:t> before each thing the soccer agent talks about and </a:t>
            </a:r>
            <a:r>
              <a:rPr lang="en-US" sz="3200" b="1">
                <a:solidFill>
                  <a:srgbClr val="FF0000"/>
                </a:solidFill>
                <a:sym typeface="Arial" charset="0"/>
              </a:rPr>
              <a:t>P</a:t>
            </a:r>
            <a:r>
              <a:rPr lang="en-US" sz="3200" b="1">
                <a:solidFill>
                  <a:srgbClr val="0000FF"/>
                </a:solidFill>
                <a:sym typeface="Arial" charset="0"/>
              </a:rPr>
              <a:t> before each thing Michael’s parents talk about. 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75779" name="Oval 2"/>
          <p:cNvSpPr>
            <a:spLocks noChangeArrowheads="1"/>
          </p:cNvSpPr>
          <p:nvPr/>
        </p:nvSpPr>
        <p:spPr bwMode="auto">
          <a:xfrm>
            <a:off x="0" y="260350"/>
            <a:ext cx="898525" cy="9906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r>
              <a:rPr lang="en-US" sz="4000" b="1">
                <a:latin typeface="Times New Roman" pitchFamily="18" charset="0"/>
                <a:sym typeface="Arial" charset="0"/>
              </a:rPr>
              <a:t>1b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75780" name="Text Box 3"/>
          <p:cNvSpPr>
            <a:spLocks noChangeArrowheads="1"/>
          </p:cNvSpPr>
          <p:nvPr/>
        </p:nvSpPr>
        <p:spPr bwMode="auto">
          <a:xfrm>
            <a:off x="900113" y="2852738"/>
            <a:ext cx="7343775" cy="373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3600" b="1" u="sng">
                <a:solidFill>
                  <a:srgbClr val="6600FF"/>
                </a:solidFill>
                <a:latin typeface="Times New Roman" pitchFamily="18" charset="0"/>
                <a:sym typeface="Arial" charset="0"/>
              </a:rPr>
              <a:t>       </a:t>
            </a:r>
            <a:r>
              <a:rPr lang="en-US" sz="3600" b="1">
                <a:solidFill>
                  <a:srgbClr val="6600FF"/>
                </a:solidFill>
                <a:latin typeface="Times New Roman" pitchFamily="18" charset="0"/>
                <a:sym typeface="Arial" charset="0"/>
              </a:rPr>
              <a:t>  be happy       </a:t>
            </a:r>
            <a:endParaRPr lang="zh-CN" altLang="en-US" sz="3600" b="1">
              <a:solidFill>
                <a:srgbClr val="6600FF"/>
              </a:solidFill>
              <a:latin typeface="Times New Roman" pitchFamily="18" charset="0"/>
              <a:sym typeface="Arial" charset="0"/>
            </a:endParaRPr>
          </a:p>
          <a:p>
            <a:pPr algn="l">
              <a:lnSpc>
                <a:spcPct val="110000"/>
              </a:lnSpc>
            </a:pPr>
            <a:r>
              <a:rPr lang="en-US" sz="3600" b="1" u="sng">
                <a:solidFill>
                  <a:srgbClr val="6600FF"/>
                </a:solidFill>
                <a:latin typeface="Times New Roman" pitchFamily="18" charset="0"/>
                <a:sym typeface="Arial" charset="0"/>
              </a:rPr>
              <a:t>       </a:t>
            </a:r>
            <a:r>
              <a:rPr lang="en-US" sz="3600" b="1">
                <a:solidFill>
                  <a:srgbClr val="6600FF"/>
                </a:solidFill>
                <a:latin typeface="Times New Roman" pitchFamily="18" charset="0"/>
                <a:sym typeface="Arial" charset="0"/>
              </a:rPr>
              <a:t>  travel around the world</a:t>
            </a:r>
            <a:endParaRPr lang="zh-CN" altLang="en-US" sz="3600" b="1">
              <a:solidFill>
                <a:srgbClr val="6600FF"/>
              </a:solidFill>
              <a:latin typeface="Times New Roman" pitchFamily="18" charset="0"/>
              <a:sym typeface="Arial" charset="0"/>
            </a:endParaRPr>
          </a:p>
          <a:p>
            <a:pPr algn="l">
              <a:lnSpc>
                <a:spcPct val="110000"/>
              </a:lnSpc>
            </a:pPr>
            <a:r>
              <a:rPr lang="en-US" sz="3600" b="1" u="sng">
                <a:solidFill>
                  <a:srgbClr val="6600FF"/>
                </a:solidFill>
                <a:latin typeface="Times New Roman" pitchFamily="18" charset="0"/>
                <a:sym typeface="Arial" charset="0"/>
              </a:rPr>
              <a:t>       </a:t>
            </a:r>
            <a:r>
              <a:rPr lang="en-US" sz="3600" b="1">
                <a:solidFill>
                  <a:srgbClr val="6600FF"/>
                </a:solidFill>
                <a:latin typeface="Times New Roman" pitchFamily="18" charset="0"/>
                <a:sym typeface="Arial" charset="0"/>
              </a:rPr>
              <a:t>  go to college   </a:t>
            </a:r>
            <a:endParaRPr lang="zh-CN" altLang="en-US" sz="3600" b="1">
              <a:solidFill>
                <a:srgbClr val="6600FF"/>
              </a:solidFill>
              <a:latin typeface="Times New Roman" pitchFamily="18" charset="0"/>
              <a:sym typeface="Arial" charset="0"/>
            </a:endParaRPr>
          </a:p>
          <a:p>
            <a:pPr algn="l">
              <a:lnSpc>
                <a:spcPct val="110000"/>
              </a:lnSpc>
            </a:pPr>
            <a:r>
              <a:rPr lang="en-US" sz="3600" b="1" u="sng">
                <a:solidFill>
                  <a:srgbClr val="6600FF"/>
                </a:solidFill>
                <a:latin typeface="Times New Roman" pitchFamily="18" charset="0"/>
                <a:sym typeface="Arial" charset="0"/>
              </a:rPr>
              <a:t>       </a:t>
            </a:r>
            <a:r>
              <a:rPr lang="en-US" sz="3600" b="1">
                <a:solidFill>
                  <a:srgbClr val="6600FF"/>
                </a:solidFill>
                <a:latin typeface="Times New Roman" pitchFamily="18" charset="0"/>
                <a:sym typeface="Arial" charset="0"/>
              </a:rPr>
              <a:t>  make a lot of money</a:t>
            </a:r>
            <a:endParaRPr lang="zh-CN" altLang="en-US" sz="3600" b="1">
              <a:solidFill>
                <a:srgbClr val="6600FF"/>
              </a:solidFill>
              <a:latin typeface="Times New Roman" pitchFamily="18" charset="0"/>
              <a:sym typeface="Arial" charset="0"/>
            </a:endParaRPr>
          </a:p>
          <a:p>
            <a:pPr algn="l">
              <a:lnSpc>
                <a:spcPct val="110000"/>
              </a:lnSpc>
            </a:pPr>
            <a:r>
              <a:rPr lang="en-US" sz="3600" b="1" u="sng">
                <a:solidFill>
                  <a:srgbClr val="6600FF"/>
                </a:solidFill>
                <a:latin typeface="Times New Roman" pitchFamily="18" charset="0"/>
                <a:sym typeface="Arial" charset="0"/>
              </a:rPr>
              <a:t>       </a:t>
            </a:r>
            <a:r>
              <a:rPr lang="en-US" sz="3600" b="1">
                <a:solidFill>
                  <a:srgbClr val="6600FF"/>
                </a:solidFill>
                <a:latin typeface="Times New Roman" pitchFamily="18" charset="0"/>
                <a:sym typeface="Arial" charset="0"/>
              </a:rPr>
              <a:t>  be famous       </a:t>
            </a:r>
            <a:endParaRPr lang="zh-CN" altLang="en-US" sz="3600" b="1">
              <a:solidFill>
                <a:srgbClr val="6600FF"/>
              </a:solidFill>
              <a:latin typeface="Times New Roman" pitchFamily="18" charset="0"/>
              <a:sym typeface="Arial" charset="0"/>
            </a:endParaRPr>
          </a:p>
          <a:p>
            <a:pPr algn="l">
              <a:lnSpc>
                <a:spcPct val="110000"/>
              </a:lnSpc>
            </a:pPr>
            <a:r>
              <a:rPr lang="en-US" sz="3600" b="1" u="sng">
                <a:solidFill>
                  <a:srgbClr val="6600FF"/>
                </a:solidFill>
                <a:latin typeface="Times New Roman" pitchFamily="18" charset="0"/>
                <a:sym typeface="Arial" charset="0"/>
              </a:rPr>
              <a:t>       </a:t>
            </a:r>
            <a:r>
              <a:rPr lang="en-US" sz="3600" b="1">
                <a:solidFill>
                  <a:srgbClr val="6600FF"/>
                </a:solidFill>
                <a:latin typeface="Times New Roman" pitchFamily="18" charset="0"/>
                <a:sym typeface="Arial" charset="0"/>
              </a:rPr>
              <a:t>  get an education</a:t>
            </a:r>
            <a:endParaRPr lang="en-US" sz="3200">
              <a:latin typeface="Times New Roman" pitchFamily="18" charset="0"/>
            </a:endParaRPr>
          </a:p>
        </p:txBody>
      </p:sp>
      <p:sp>
        <p:nvSpPr>
          <p:cNvPr id="75781" name="Text Box 4"/>
          <p:cNvSpPr>
            <a:spLocks noChangeArrowheads="1"/>
          </p:cNvSpPr>
          <p:nvPr/>
        </p:nvSpPr>
        <p:spPr bwMode="auto">
          <a:xfrm>
            <a:off x="1116013" y="4679950"/>
            <a:ext cx="6080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 b="1">
                <a:solidFill>
                  <a:srgbClr val="FF3300"/>
                </a:solidFill>
                <a:latin typeface="Times New Roman" pitchFamily="18" charset="0"/>
                <a:sym typeface="Arial" charset="0"/>
              </a:rPr>
              <a:t>P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75782" name="Text Box 5"/>
          <p:cNvSpPr>
            <a:spLocks noChangeArrowheads="1"/>
          </p:cNvSpPr>
          <p:nvPr/>
        </p:nvSpPr>
        <p:spPr bwMode="auto">
          <a:xfrm>
            <a:off x="1116013" y="5956300"/>
            <a:ext cx="6080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 b="1">
                <a:solidFill>
                  <a:srgbClr val="FF3300"/>
                </a:solidFill>
                <a:latin typeface="Times New Roman" pitchFamily="18" charset="0"/>
                <a:sym typeface="Arial" charset="0"/>
              </a:rPr>
              <a:t>P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75783" name="Text Box 6"/>
          <p:cNvSpPr>
            <a:spLocks noChangeArrowheads="1"/>
          </p:cNvSpPr>
          <p:nvPr/>
        </p:nvSpPr>
        <p:spPr bwMode="auto">
          <a:xfrm>
            <a:off x="1116013" y="5256213"/>
            <a:ext cx="6080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 b="1">
                <a:solidFill>
                  <a:srgbClr val="FF3300"/>
                </a:solidFill>
                <a:latin typeface="Times New Roman" pitchFamily="18" charset="0"/>
                <a:sym typeface="Arial" charset="0"/>
              </a:rPr>
              <a:t>A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75784" name="Text Box 7"/>
          <p:cNvSpPr>
            <a:spLocks noChangeArrowheads="1"/>
          </p:cNvSpPr>
          <p:nvPr/>
        </p:nvSpPr>
        <p:spPr bwMode="auto">
          <a:xfrm>
            <a:off x="1116013" y="3455988"/>
            <a:ext cx="6080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 b="1">
                <a:solidFill>
                  <a:srgbClr val="FF3300"/>
                </a:solidFill>
                <a:latin typeface="Times New Roman" pitchFamily="18" charset="0"/>
                <a:sym typeface="Arial" charset="0"/>
              </a:rPr>
              <a:t>A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75785" name="Text Box 8"/>
          <p:cNvSpPr>
            <a:spLocks noChangeArrowheads="1"/>
          </p:cNvSpPr>
          <p:nvPr/>
        </p:nvSpPr>
        <p:spPr bwMode="auto">
          <a:xfrm>
            <a:off x="1116013" y="4105275"/>
            <a:ext cx="6080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 b="1">
                <a:solidFill>
                  <a:srgbClr val="FF3300"/>
                </a:solidFill>
                <a:latin typeface="Times New Roman" pitchFamily="18" charset="0"/>
                <a:sym typeface="Arial" charset="0"/>
              </a:rPr>
              <a:t>P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75786" name="Text Box 9"/>
          <p:cNvSpPr>
            <a:spLocks noChangeArrowheads="1"/>
          </p:cNvSpPr>
          <p:nvPr/>
        </p:nvSpPr>
        <p:spPr bwMode="auto">
          <a:xfrm>
            <a:off x="1187450" y="2808288"/>
            <a:ext cx="6080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 b="1">
                <a:solidFill>
                  <a:srgbClr val="FF3300"/>
                </a:solidFill>
                <a:latin typeface="Times New Roman" pitchFamily="18" charset="0"/>
                <a:sym typeface="Arial" charset="0"/>
              </a:rPr>
              <a:t>P</a:t>
            </a:r>
            <a:endParaRPr lang="zh-CN" altLang="en-US" sz="3200">
              <a:latin typeface="Times New Roman" pitchFamily="18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75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7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0" dur="5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800" decel="1000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800" decel="1000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bldLvl="0" autoUpdateAnimBg="0"/>
      <p:bldP spid="75779" grpId="0" bldLvl="0"/>
      <p:bldP spid="75780" grpId="0" bldLvl="0"/>
      <p:bldP spid="75781" grpId="0" bldLvl="0" autoUpdateAnimBg="0"/>
      <p:bldP spid="75782" grpId="0" bldLvl="0" autoUpdateAnimBg="0"/>
      <p:bldP spid="75783" grpId="0" bldLvl="0" autoUpdateAnimBg="0"/>
      <p:bldP spid="75784" grpId="0" bldLvl="0" autoUpdateAnimBg="0"/>
      <p:bldP spid="75785" grpId="0" bldLvl="0" autoUpdateAnimBg="0"/>
      <p:bldP spid="75786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Oval 2"/>
          <p:cNvSpPr>
            <a:spLocks noChangeArrowheads="1"/>
          </p:cNvSpPr>
          <p:nvPr/>
        </p:nvSpPr>
        <p:spPr bwMode="auto">
          <a:xfrm>
            <a:off x="179388" y="765175"/>
            <a:ext cx="898525" cy="9906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r>
              <a:rPr lang="en-US" sz="4000" b="1">
                <a:latin typeface="Times New Roman" pitchFamily="18" charset="0"/>
                <a:sym typeface="Arial" charset="0"/>
              </a:rPr>
              <a:t>1c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76803" name="Text Box 5"/>
          <p:cNvSpPr>
            <a:spLocks noChangeArrowheads="1"/>
          </p:cNvSpPr>
          <p:nvPr/>
        </p:nvSpPr>
        <p:spPr bwMode="auto">
          <a:xfrm>
            <a:off x="1042988" y="930275"/>
            <a:ext cx="79216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400" b="1">
                <a:solidFill>
                  <a:srgbClr val="0000FF"/>
                </a:solidFill>
                <a:sym typeface="Arial" charset="0"/>
              </a:rPr>
              <a:t>Listen again. Complete the sentences. 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76804" name="Text Box 7"/>
          <p:cNvSpPr>
            <a:spLocks noChangeArrowheads="1"/>
          </p:cNvSpPr>
          <p:nvPr/>
        </p:nvSpPr>
        <p:spPr bwMode="auto">
          <a:xfrm>
            <a:off x="684213" y="2357438"/>
            <a:ext cx="8027987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sz="3600" b="1">
                <a:latin typeface="Times New Roman" pitchFamily="18" charset="0"/>
                <a:sym typeface="Arial" charset="0"/>
              </a:rPr>
              <a:t>1. If you join the Lions, _______.</a:t>
            </a:r>
            <a:endParaRPr lang="zh-CN" altLang="en-US" sz="3600" b="1">
              <a:latin typeface="Times New Roman" pitchFamily="18" charset="0"/>
              <a:sym typeface="Arial" charset="0"/>
            </a:endParaRPr>
          </a:p>
          <a:p>
            <a:pPr algn="l">
              <a:lnSpc>
                <a:spcPct val="130000"/>
              </a:lnSpc>
            </a:pPr>
            <a:r>
              <a:rPr lang="en-US" sz="3600" b="1">
                <a:latin typeface="Times New Roman" pitchFamily="18" charset="0"/>
                <a:sym typeface="Arial" charset="0"/>
              </a:rPr>
              <a:t>2. If you become a Lion, ________.</a:t>
            </a:r>
            <a:endParaRPr lang="zh-CN" altLang="en-US" sz="3600" b="1">
              <a:latin typeface="Times New Roman" pitchFamily="18" charset="0"/>
              <a:sym typeface="Arial" charset="0"/>
            </a:endParaRPr>
          </a:p>
          <a:p>
            <a:pPr algn="l">
              <a:lnSpc>
                <a:spcPct val="130000"/>
              </a:lnSpc>
            </a:pPr>
            <a:r>
              <a:rPr lang="en-US" sz="3600" b="1">
                <a:latin typeface="Times New Roman" pitchFamily="18" charset="0"/>
                <a:sym typeface="Arial" charset="0"/>
              </a:rPr>
              <a:t>3. And if you work really hard, ______.</a:t>
            </a:r>
            <a:endParaRPr lang="zh-CN" altLang="en-US" sz="3600" b="1">
              <a:latin typeface="Times New Roman" pitchFamily="18" charset="0"/>
              <a:sym typeface="Arial" charset="0"/>
            </a:endParaRPr>
          </a:p>
          <a:p>
            <a:pPr algn="l">
              <a:lnSpc>
                <a:spcPct val="130000"/>
              </a:lnSpc>
            </a:pPr>
            <a:r>
              <a:rPr lang="en-US" sz="3600" b="1">
                <a:latin typeface="Times New Roman" pitchFamily="18" charset="0"/>
                <a:sym typeface="Arial" charset="0"/>
              </a:rPr>
              <a:t>4. If you become a soccer player, ______.</a:t>
            </a:r>
            <a:endParaRPr lang="zh-CN" altLang="en-US" sz="3600" b="1">
              <a:latin typeface="Times New Roman" pitchFamily="18" charset="0"/>
              <a:sym typeface="Arial" charset="0"/>
            </a:endParaRPr>
          </a:p>
          <a:p>
            <a:pPr algn="l">
              <a:lnSpc>
                <a:spcPct val="130000"/>
              </a:lnSpc>
            </a:pPr>
            <a:r>
              <a:rPr lang="en-US" sz="3600" b="1">
                <a:latin typeface="Times New Roman" pitchFamily="18" charset="0"/>
                <a:sym typeface="Arial" charset="0"/>
              </a:rPr>
              <a:t>5. But if I don’t do this now, ______.</a:t>
            </a:r>
            <a:endParaRPr lang="en-US" sz="3200">
              <a:latin typeface="Times New Roman" pitchFamily="18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7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 bldLvl="0"/>
      <p:bldP spid="76803" grpId="0" bldLvl="0" autoUpdateAnimBg="0"/>
      <p:bldP spid="76804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6"/>
          <p:cNvSpPr>
            <a:spLocks noChangeArrowheads="1"/>
          </p:cNvSpPr>
          <p:nvPr/>
        </p:nvSpPr>
        <p:spPr bwMode="auto">
          <a:xfrm>
            <a:off x="865188" y="639763"/>
            <a:ext cx="8027987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0" hangingPunct="0">
              <a:lnSpc>
                <a:spcPct val="130000"/>
              </a:lnSpc>
              <a:buFontTx/>
              <a:buAutoNum type="alphaLcPeriod"/>
            </a:pPr>
            <a:r>
              <a:rPr lang="en-US" sz="3600" b="1">
                <a:latin typeface="Times New Roman" pitchFamily="18" charset="0"/>
                <a:sym typeface="Arial" charset="0"/>
              </a:rPr>
              <a:t> you’ll be famous.                           </a:t>
            </a:r>
            <a:endParaRPr lang="zh-CN" altLang="en-US" sz="3600" b="1">
              <a:latin typeface="Times New Roman" pitchFamily="18" charset="0"/>
              <a:sym typeface="Arial" charset="0"/>
            </a:endParaRPr>
          </a:p>
          <a:p>
            <a:pPr marL="342900" indent="-342900" algn="l" eaLnBrk="0" hangingPunct="0">
              <a:lnSpc>
                <a:spcPct val="130000"/>
              </a:lnSpc>
            </a:pPr>
            <a:r>
              <a:rPr lang="en-US" sz="3600" b="1">
                <a:latin typeface="Times New Roman" pitchFamily="18" charset="0"/>
                <a:sym typeface="Arial" charset="0"/>
              </a:rPr>
              <a:t>b. I’ll never do it.   </a:t>
            </a:r>
            <a:endParaRPr lang="zh-CN" altLang="en-US" sz="3600" b="1">
              <a:latin typeface="Times New Roman" pitchFamily="18" charset="0"/>
              <a:sym typeface="Arial" charset="0"/>
            </a:endParaRPr>
          </a:p>
          <a:p>
            <a:pPr marL="342900" indent="-342900" algn="l" eaLnBrk="0" hangingPunct="0">
              <a:lnSpc>
                <a:spcPct val="130000"/>
              </a:lnSpc>
            </a:pPr>
            <a:r>
              <a:rPr lang="en-US" sz="3600" b="1">
                <a:latin typeface="Times New Roman" pitchFamily="18" charset="0"/>
                <a:sym typeface="Arial" charset="0"/>
              </a:rPr>
              <a:t>c. you’ll become a great soccer player. </a:t>
            </a:r>
            <a:endParaRPr lang="zh-CN" altLang="en-US" sz="3600" b="1">
              <a:latin typeface="Times New Roman" pitchFamily="18" charset="0"/>
              <a:sym typeface="Arial" charset="0"/>
            </a:endParaRPr>
          </a:p>
          <a:p>
            <a:pPr marL="342900" indent="-342900" algn="l" eaLnBrk="0" hangingPunct="0">
              <a:lnSpc>
                <a:spcPct val="130000"/>
              </a:lnSpc>
            </a:pPr>
            <a:r>
              <a:rPr lang="en-US" sz="3600" b="1">
                <a:latin typeface="Times New Roman" pitchFamily="18" charset="0"/>
                <a:sym typeface="Arial" charset="0"/>
              </a:rPr>
              <a:t>d. you’ll never go to college.   </a:t>
            </a:r>
            <a:endParaRPr lang="zh-CN" altLang="en-US" sz="3600" b="1">
              <a:latin typeface="Times New Roman" pitchFamily="18" charset="0"/>
              <a:sym typeface="Arial" charset="0"/>
            </a:endParaRPr>
          </a:p>
          <a:p>
            <a:pPr marL="342900" indent="-342900" algn="l" eaLnBrk="0" hangingPunct="0">
              <a:lnSpc>
                <a:spcPct val="130000"/>
              </a:lnSpc>
            </a:pPr>
            <a:r>
              <a:rPr lang="en-US" sz="3600" b="1">
                <a:latin typeface="Times New Roman" pitchFamily="18" charset="0"/>
                <a:sym typeface="Arial" charset="0"/>
              </a:rPr>
              <a:t>e. you’ll travel around the world.</a:t>
            </a:r>
            <a:r>
              <a:rPr lang="en-US" sz="3600">
                <a:latin typeface="Times New Roman" pitchFamily="18" charset="0"/>
                <a:sym typeface="Arial" charset="0"/>
              </a:rPr>
              <a:t> 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77827" name="Text Box 5"/>
          <p:cNvSpPr>
            <a:spLocks noChangeArrowheads="1"/>
          </p:cNvSpPr>
          <p:nvPr/>
        </p:nvSpPr>
        <p:spPr bwMode="auto">
          <a:xfrm>
            <a:off x="900113" y="4391025"/>
            <a:ext cx="46085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 b="1">
                <a:solidFill>
                  <a:srgbClr val="0000FF"/>
                </a:solidFill>
                <a:sym typeface="Arial" charset="0"/>
              </a:rPr>
              <a:t>Check the answers: </a:t>
            </a:r>
            <a:endParaRPr lang="zh-CN" altLang="en-US" sz="3200">
              <a:latin typeface="Times New Roman" pitchFamily="18" charset="0"/>
            </a:endParaRPr>
          </a:p>
        </p:txBody>
      </p:sp>
      <p:sp>
        <p:nvSpPr>
          <p:cNvPr id="77828" name="Text Box 6"/>
          <p:cNvSpPr>
            <a:spLocks noChangeArrowheads="1"/>
          </p:cNvSpPr>
          <p:nvPr/>
        </p:nvSpPr>
        <p:spPr bwMode="auto">
          <a:xfrm>
            <a:off x="900113" y="5013325"/>
            <a:ext cx="59769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1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 </a:t>
            </a:r>
            <a:r>
              <a:rPr lang="en-US" sz="40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c,   2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 </a:t>
            </a:r>
            <a:r>
              <a:rPr lang="en-US" sz="40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e,   3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 </a:t>
            </a:r>
            <a:r>
              <a:rPr lang="en-US" sz="40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a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 </a:t>
            </a:r>
            <a:r>
              <a:rPr lang="en-US" sz="40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,   4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 </a:t>
            </a:r>
            <a:r>
              <a:rPr lang="en-US" sz="40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d,   5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 </a:t>
            </a:r>
            <a:r>
              <a:rPr lang="en-US" sz="40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b </a:t>
            </a:r>
            <a:endParaRPr lang="zh-CN" altLang="en-US" sz="3200">
              <a:latin typeface="Times New Roman" pitchFamily="18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5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 bldLvl="0" autoUpdateAnimBg="0"/>
      <p:bldP spid="77827" grpId="0" bldLvl="0" autoUpdateAnimBg="0"/>
      <p:bldP spid="77828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98425" y="0"/>
            <a:ext cx="8969375" cy="5738813"/>
          </a:xfrm>
          <a:noFill/>
          <a:ln/>
        </p:spPr>
        <p:txBody>
          <a:bodyPr>
            <a:spAutoFit/>
          </a:bodyPr>
          <a:lstStyle/>
          <a:p>
            <a:pPr marL="685800" indent="-685800" algn="l">
              <a:spcBef>
                <a:spcPct val="0"/>
              </a:spcBef>
            </a:pPr>
            <a:r>
              <a:rPr lang="en-US" sz="2800">
                <a:solidFill>
                  <a:srgbClr val="0000FF"/>
                </a:solidFill>
                <a:sym typeface="Arial" charset="0"/>
              </a:rPr>
              <a:t>Conversation 1 </a:t>
            </a:r>
            <a:endParaRPr lang="zh-CN" altLang="en-US" sz="2800">
              <a:solidFill>
                <a:srgbClr val="0000FF"/>
              </a:solidFill>
              <a:sym typeface="Arial" charset="0"/>
            </a:endParaRPr>
          </a:p>
          <a:p>
            <a:pPr marL="685800" indent="-685800" algn="l">
              <a:spcBef>
                <a:spcPct val="0"/>
              </a:spcBef>
            </a:pPr>
            <a:r>
              <a:rPr lang="en-US" sz="4800">
                <a:solidFill>
                  <a:srgbClr val="FF0000"/>
                </a:solidFill>
                <a:sym typeface="Arial" charset="0"/>
              </a:rPr>
              <a:t>Agent:</a:t>
            </a:r>
            <a:r>
              <a:rPr lang="en-US" sz="4800">
                <a:solidFill>
                  <a:srgbClr val="FF0000"/>
                </a:solidFill>
              </a:rPr>
              <a:t> </a:t>
            </a:r>
            <a:r>
              <a:rPr lang="en-US" sz="4800"/>
              <a:t>The lions are a great soccer team, you know! ___</a:t>
            </a:r>
          </a:p>
          <a:p>
            <a:pPr marL="685800" indent="-685800" algn="l">
              <a:spcBef>
                <a:spcPct val="0"/>
              </a:spcBef>
            </a:pPr>
            <a:r>
              <a:rPr lang="en-US" sz="4800"/>
              <a:t>you join the Lions, you’ll become a great soccer player. If you ________a Lion, you________ around the world. And if you work really hard, you_____ famous.</a:t>
            </a:r>
            <a:endParaRPr lang="zh-CN" altLang="en-US" sz="4800"/>
          </a:p>
        </p:txBody>
      </p:sp>
      <p:sp>
        <p:nvSpPr>
          <p:cNvPr id="78851" name="Rectangle 8"/>
          <p:cNvSpPr>
            <a:spLocks noChangeArrowheads="1"/>
          </p:cNvSpPr>
          <p:nvPr/>
        </p:nvSpPr>
        <p:spPr bwMode="auto">
          <a:xfrm>
            <a:off x="7773988" y="1252538"/>
            <a:ext cx="514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If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78852" name="Rectangle 9"/>
          <p:cNvSpPr>
            <a:spLocks noChangeArrowheads="1"/>
          </p:cNvSpPr>
          <p:nvPr/>
        </p:nvSpPr>
        <p:spPr bwMode="auto">
          <a:xfrm>
            <a:off x="3124200" y="3495675"/>
            <a:ext cx="1657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become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78853" name="Rectangle 10"/>
          <p:cNvSpPr>
            <a:spLocks noChangeArrowheads="1"/>
          </p:cNvSpPr>
          <p:nvPr/>
        </p:nvSpPr>
        <p:spPr bwMode="auto">
          <a:xfrm>
            <a:off x="2463800" y="4217988"/>
            <a:ext cx="1847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’ll travel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78854" name="Rectangle 12"/>
          <p:cNvSpPr>
            <a:spLocks noChangeArrowheads="1"/>
          </p:cNvSpPr>
          <p:nvPr/>
        </p:nvSpPr>
        <p:spPr bwMode="auto">
          <a:xfrm>
            <a:off x="3379788" y="5611813"/>
            <a:ext cx="196532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’ll be</a:t>
            </a:r>
            <a:endParaRPr lang="en-US" altLang="zh-CN" sz="3200">
              <a:latin typeface="Times New Roman" pitchFamily="18" charset="0"/>
            </a:endParaRPr>
          </a:p>
        </p:txBody>
      </p:sp>
    </p:spTree>
  </p:cSld>
  <p:clrMapOvr>
    <a:masterClrMapping/>
  </p:clrMapOvr>
  <p:transition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ldLvl="0" autoUpdateAnimBg="0"/>
      <p:bldP spid="78852" grpId="0" bldLvl="0" autoUpdateAnimBg="0"/>
      <p:bldP spid="78853" grpId="0" bldLvl="0" autoUpdateAnimBg="0"/>
      <p:bldP spid="78854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-39688" y="0"/>
            <a:ext cx="9580563" cy="6010275"/>
          </a:xfrm>
          <a:noFill/>
          <a:ln/>
        </p:spPr>
        <p:txBody>
          <a:bodyPr>
            <a:spAutoFit/>
          </a:bodyPr>
          <a:lstStyle/>
          <a:p>
            <a:pPr marL="685800" indent="-685800" algn="l"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  <a:sym typeface="Arial" charset="0"/>
              </a:rPr>
              <a:t>Conversation 2 </a:t>
            </a:r>
            <a:endParaRPr lang="zh-CN" altLang="en-US">
              <a:solidFill>
                <a:srgbClr val="0000FF"/>
              </a:solidFill>
              <a:sym typeface="Arial" charset="0"/>
            </a:endParaRPr>
          </a:p>
          <a:p>
            <a:pPr marL="685800" indent="-685800" algn="l">
              <a:spcBef>
                <a:spcPct val="0"/>
              </a:spcBef>
            </a:pPr>
            <a:r>
              <a:rPr lang="en-US" sz="4000" b="1">
                <a:solidFill>
                  <a:srgbClr val="FF0000"/>
                </a:solidFill>
                <a:sym typeface="Arial" charset="0"/>
              </a:rPr>
              <a:t>Parents:</a:t>
            </a:r>
            <a:r>
              <a:rPr lang="en-US" sz="4000" b="1">
                <a:solidFill>
                  <a:srgbClr val="FF0000"/>
                </a:solidFill>
              </a:rPr>
              <a:t> </a:t>
            </a:r>
            <a:r>
              <a:rPr lang="en-US" sz="4000" b="1"/>
              <a:t>You shouldn’t_____ the Lions </a:t>
            </a:r>
            <a:endParaRPr lang="zh-CN" altLang="en-US" sz="4000" b="1"/>
          </a:p>
          <a:p>
            <a:pPr marL="685800" indent="-685800" algn="l">
              <a:spcBef>
                <a:spcPct val="0"/>
              </a:spcBef>
            </a:pPr>
            <a:r>
              <a:rPr lang="en-US" sz="4000" b="1"/>
              <a:t>right now. If you become a professional soccer player, ______never____ college.</a:t>
            </a:r>
            <a:endParaRPr lang="zh-CN" altLang="en-US" sz="4000" b="1"/>
          </a:p>
          <a:p>
            <a:pPr marL="685800" indent="-685800" algn="l">
              <a:spcBef>
                <a:spcPct val="0"/>
              </a:spcBef>
            </a:pPr>
            <a:r>
              <a:rPr lang="en-US" sz="4000" b="1"/>
              <a:t>Of course you want_____ happy, but </a:t>
            </a:r>
            <a:endParaRPr lang="zh-CN" altLang="en-US" sz="4000" b="1"/>
          </a:p>
          <a:p>
            <a:pPr marL="685800" indent="-685800" algn="l">
              <a:spcBef>
                <a:spcPct val="0"/>
              </a:spcBef>
            </a:pPr>
            <a:r>
              <a:rPr lang="en-US" sz="4000" b="1"/>
              <a:t>there are many interesting jobs you’d </a:t>
            </a:r>
            <a:endParaRPr lang="zh-CN" altLang="en-US" sz="4000" b="1"/>
          </a:p>
          <a:p>
            <a:pPr marL="685800" indent="-685800" algn="l">
              <a:spcBef>
                <a:spcPct val="0"/>
              </a:spcBef>
            </a:pPr>
            <a:r>
              <a:rPr lang="en-US" sz="4000" b="1"/>
              <a:t>like. Of course it’s exciting. And I </a:t>
            </a:r>
            <a:endParaRPr lang="zh-CN" altLang="en-US" sz="4000" b="1"/>
          </a:p>
          <a:p>
            <a:pPr marL="685800" indent="-685800" algn="l">
              <a:spcBef>
                <a:spcPct val="0"/>
              </a:spcBef>
            </a:pPr>
            <a:r>
              <a:rPr lang="en-US" sz="4000" b="1"/>
              <a:t>know you want to_____ a lot of </a:t>
            </a:r>
          </a:p>
          <a:p>
            <a:pPr marL="685800" indent="-685800" algn="l">
              <a:spcBef>
                <a:spcPct val="0"/>
              </a:spcBef>
            </a:pPr>
            <a:r>
              <a:rPr lang="en-US" sz="4000" b="1"/>
              <a:t>money. But money isn’t everything, son.</a:t>
            </a:r>
            <a:endParaRPr lang="zh-CN" altLang="en-US" sz="4000" b="1"/>
          </a:p>
        </p:txBody>
      </p:sp>
      <p:sp>
        <p:nvSpPr>
          <p:cNvPr id="79875" name="Rectangle 4"/>
          <p:cNvSpPr>
            <a:spLocks noChangeArrowheads="1"/>
          </p:cNvSpPr>
          <p:nvPr/>
        </p:nvSpPr>
        <p:spPr bwMode="auto">
          <a:xfrm>
            <a:off x="5922963" y="349250"/>
            <a:ext cx="1060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 join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79876" name="Rectangle 5"/>
          <p:cNvSpPr>
            <a:spLocks noChangeArrowheads="1"/>
          </p:cNvSpPr>
          <p:nvPr/>
        </p:nvSpPr>
        <p:spPr bwMode="auto">
          <a:xfrm>
            <a:off x="4878388" y="2860675"/>
            <a:ext cx="1136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to be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79877" name="Rectangle 6"/>
          <p:cNvSpPr>
            <a:spLocks noChangeArrowheads="1"/>
          </p:cNvSpPr>
          <p:nvPr/>
        </p:nvSpPr>
        <p:spPr bwMode="auto">
          <a:xfrm>
            <a:off x="868363" y="2184400"/>
            <a:ext cx="1301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you’ll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79878" name="Rectangle 7"/>
          <p:cNvSpPr>
            <a:spLocks noChangeArrowheads="1"/>
          </p:cNvSpPr>
          <p:nvPr/>
        </p:nvSpPr>
        <p:spPr bwMode="auto">
          <a:xfrm>
            <a:off x="3930650" y="2220913"/>
            <a:ext cx="171132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go to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79879" name="Rectangle 8"/>
          <p:cNvSpPr>
            <a:spLocks noChangeArrowheads="1"/>
          </p:cNvSpPr>
          <p:nvPr/>
        </p:nvSpPr>
        <p:spPr bwMode="auto">
          <a:xfrm>
            <a:off x="4367213" y="4721225"/>
            <a:ext cx="1250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make</a:t>
            </a:r>
            <a:endParaRPr lang="en-US" altLang="zh-CN" sz="3200">
              <a:latin typeface="Times New Roman" pitchFamily="18" charset="0"/>
            </a:endParaRPr>
          </a:p>
        </p:txBody>
      </p:sp>
    </p:spTree>
  </p:cSld>
  <p:clrMapOvr>
    <a:masterClrMapping/>
  </p:clrMapOvr>
  <p:transition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ldLvl="0" autoUpdateAnimBg="0"/>
      <p:bldP spid="79876" grpId="0" bldLvl="0" autoUpdateAnimBg="0"/>
      <p:bldP spid="79877" grpId="0" bldLvl="0" autoUpdateAnimBg="0"/>
      <p:bldP spid="79878" grpId="0" bldLvl="0" autoUpdateAnimBg="0"/>
      <p:bldP spid="79879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WordArt 4"/>
          <p:cNvSpPr>
            <a:spLocks noChangeArrowheads="1" noChangeShapeType="1" noTextEdit="1"/>
          </p:cNvSpPr>
          <p:nvPr/>
        </p:nvSpPr>
        <p:spPr bwMode="auto">
          <a:xfrm>
            <a:off x="395288" y="15875"/>
            <a:ext cx="1549400" cy="6921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Arial"/>
                <a:cs typeface="Arial"/>
              </a:rPr>
              <a:t>Pair work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latin typeface="Arial"/>
              <a:cs typeface="Arial"/>
            </a:endParaRPr>
          </a:p>
        </p:txBody>
      </p:sp>
      <p:sp>
        <p:nvSpPr>
          <p:cNvPr id="80899" name="圆角矩形标注 4"/>
          <p:cNvSpPr>
            <a:spLocks noChangeArrowheads="1"/>
          </p:cNvSpPr>
          <p:nvPr/>
        </p:nvSpPr>
        <p:spPr bwMode="auto">
          <a:xfrm>
            <a:off x="179388" y="2565400"/>
            <a:ext cx="4932362" cy="1655763"/>
          </a:xfrm>
          <a:prstGeom prst="wedgeRoundRectCallout">
            <a:avLst>
              <a:gd name="adj1" fmla="val 41954"/>
              <a:gd name="adj2" fmla="val 77319"/>
              <a:gd name="adj3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lnSpc>
                <a:spcPct val="110000"/>
              </a:lnSpc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sym typeface="Times New Roman" pitchFamily="18" charset="0"/>
              </a:rPr>
              <a:t>What do you think I should do? Can you give me some advice? 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80900" name="圆角矩形标注 5"/>
          <p:cNvSpPr>
            <a:spLocks noChangeArrowheads="1"/>
          </p:cNvSpPr>
          <p:nvPr/>
        </p:nvSpPr>
        <p:spPr bwMode="auto">
          <a:xfrm>
            <a:off x="5364163" y="2493963"/>
            <a:ext cx="3708400" cy="1366837"/>
          </a:xfrm>
          <a:prstGeom prst="wedgeRoundRectCallout">
            <a:avLst>
              <a:gd name="adj1" fmla="val 2912"/>
              <a:gd name="adj2" fmla="val 91532"/>
              <a:gd name="adj3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8A3A6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lnSpc>
                <a:spcPct val="110000"/>
              </a:lnSpc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sym typeface="Times New Roman" pitchFamily="18" charset="0"/>
              </a:rPr>
              <a:t>I think you should go to college. 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80901" name="圆角矩形标注 6"/>
          <p:cNvSpPr>
            <a:spLocks noChangeArrowheads="1"/>
          </p:cNvSpPr>
          <p:nvPr/>
        </p:nvSpPr>
        <p:spPr bwMode="auto">
          <a:xfrm>
            <a:off x="179388" y="5589588"/>
            <a:ext cx="6408737" cy="1196975"/>
          </a:xfrm>
          <a:prstGeom prst="wedgeRoundRectCallout">
            <a:avLst>
              <a:gd name="adj1" fmla="val 28634"/>
              <a:gd name="adj2" fmla="val -90394"/>
              <a:gd name="adj3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8A3A6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lnSpc>
                <a:spcPct val="110000"/>
              </a:lnSpc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sym typeface="Times New Roman" pitchFamily="18" charset="0"/>
              </a:rPr>
              <a:t>But if I go to college, I’ll never become a great soccer player. 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80902" name="Text Box 5"/>
          <p:cNvSpPr>
            <a:spLocks noChangeArrowheads="1"/>
          </p:cNvSpPr>
          <p:nvPr/>
        </p:nvSpPr>
        <p:spPr bwMode="auto">
          <a:xfrm>
            <a:off x="358775" y="1047750"/>
            <a:ext cx="8677275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3400" b="1">
                <a:solidFill>
                  <a:srgbClr val="FF0000"/>
                </a:solidFill>
                <a:sym typeface="Arial" charset="0"/>
              </a:rPr>
              <a:t>Student A is Michael. Student B is his friend. Student B, give Student A advice. </a:t>
            </a:r>
            <a:endParaRPr lang="zh-CN" altLang="en-US" sz="3200">
              <a:latin typeface="Times New Roman" pitchFamily="18" charset="0"/>
            </a:endParaRPr>
          </a:p>
        </p:txBody>
      </p:sp>
      <p:pic>
        <p:nvPicPr>
          <p:cNvPr id="8090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933825"/>
            <a:ext cx="1014413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508500"/>
            <a:ext cx="1141413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prLst="gradientSize: 0.1">
                                      <p:cBhvr>
                                        <p:cTn id="14" dur="10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8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1" animBg="1"/>
      <p:bldP spid="80899" grpId="0" bldLvl="0"/>
      <p:bldP spid="80900" grpId="0" bldLvl="0"/>
      <p:bldP spid="80901" grpId="0" bldLvl="0"/>
      <p:bldP spid="80902" grpId="0" bldLvl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870</Words>
  <Application>Microsoft Office PowerPoint</Application>
  <PresentationFormat>全屏显示(4:3)</PresentationFormat>
  <Paragraphs>154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8" baseType="lpstr">
      <vt:lpstr>Arial</vt:lpstr>
      <vt:lpstr>宋体</vt:lpstr>
      <vt:lpstr>Times New Roman</vt:lpstr>
      <vt:lpstr>Calibri</vt:lpstr>
      <vt:lpstr>楷体_GB2312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1. 根据句意和首字母补全单词。</vt:lpstr>
      <vt:lpstr>2. 翻译下列句子。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subject> </dc:subject>
  <dc:creator> </dc:creator>
  <cp:keywords> </cp:keywords>
  <dc:description> </dc:description>
  <cp:lastModifiedBy>user</cp:lastModifiedBy>
  <cp:revision>1</cp:revision>
  <cp:lastPrinted>1601-01-01T00:00:00Z</cp:lastPrinted>
  <dcterms:created xsi:type="dcterms:W3CDTF">1601-01-01T00:00:00Z</dcterms:created>
  <dcterms:modified xsi:type="dcterms:W3CDTF">2015-08-12T06:51:31Z</dcterms:modified>
  <cp:category> 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